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Lst>
  <p:notesMasterIdLst>
    <p:notesMasterId r:id="rId32"/>
  </p:notesMasterIdLst>
  <p:sldIdLst>
    <p:sldId id="342" r:id="rId5"/>
    <p:sldId id="1131" r:id="rId6"/>
    <p:sldId id="343" r:id="rId7"/>
    <p:sldId id="353" r:id="rId8"/>
    <p:sldId id="1118" r:id="rId9"/>
    <p:sldId id="1119" r:id="rId10"/>
    <p:sldId id="1120" r:id="rId11"/>
    <p:sldId id="1121" r:id="rId12"/>
    <p:sldId id="346" r:id="rId13"/>
    <p:sldId id="1122" r:id="rId14"/>
    <p:sldId id="1124" r:id="rId15"/>
    <p:sldId id="814" r:id="rId16"/>
    <p:sldId id="815" r:id="rId17"/>
    <p:sldId id="816" r:id="rId18"/>
    <p:sldId id="1125" r:id="rId19"/>
    <p:sldId id="817" r:id="rId20"/>
    <p:sldId id="824" r:id="rId21"/>
    <p:sldId id="1126" r:id="rId22"/>
    <p:sldId id="1127" r:id="rId23"/>
    <p:sldId id="1128" r:id="rId24"/>
    <p:sldId id="1129" r:id="rId25"/>
    <p:sldId id="1116" r:id="rId26"/>
    <p:sldId id="1114" r:id="rId27"/>
    <p:sldId id="1113" r:id="rId28"/>
    <p:sldId id="1130" r:id="rId29"/>
    <p:sldId id="818" r:id="rId30"/>
    <p:sldId id="11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520"/>
    <a:srgbClr val="23ADBB"/>
    <a:srgbClr val="EAEFF7"/>
    <a:srgbClr val="F14124"/>
    <a:srgbClr val="DB6F03"/>
    <a:srgbClr val="1C9EC2"/>
    <a:srgbClr val="4E67C8"/>
    <a:srgbClr val="F87F06"/>
    <a:srgbClr val="F9DDFF"/>
    <a:srgbClr val="F4AD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4A6FE-3863-4731-B771-259A07884A98}" type="datetimeFigureOut">
              <a:rPr lang="en-US" smtClean="0"/>
              <a:t>21-May-25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BA817-9D46-4DCE-9B9D-ECC46B7D8B72}" type="slidenum">
              <a:rPr lang="en-US" smtClean="0"/>
              <a:t>‹#›</a:t>
            </a:fld>
            <a:endParaRPr lang="en-US"/>
          </a:p>
        </p:txBody>
      </p:sp>
    </p:spTree>
    <p:extLst>
      <p:ext uri="{BB962C8B-B14F-4D97-AF65-F5344CB8AC3E}">
        <p14:creationId xmlns:p14="http://schemas.microsoft.com/office/powerpoint/2010/main" val="292740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Rot="1" noChangeAspect="1" noChangeArrowheads="1" noTextEdit="1"/>
          </p:cNvSpPr>
          <p:nvPr>
            <p:ph type="sldImg"/>
          </p:nvPr>
        </p:nvSpPr>
        <p:spPr>
          <a:xfrm>
            <a:off x="381000" y="685800"/>
            <a:ext cx="6096000" cy="3429000"/>
          </a:xfrm>
          <a:ln/>
        </p:spPr>
      </p:sp>
      <p:sp>
        <p:nvSpPr>
          <p:cNvPr id="975875" name="Rectangle 3"/>
          <p:cNvSpPr>
            <a:spLocks noGrp="1" noChangeArrowheads="1"/>
          </p:cNvSpPr>
          <p:nvPr>
            <p:ph type="body" idx="1"/>
          </p:nvPr>
        </p:nvSpPr>
        <p:spPr>
          <a:xfrm>
            <a:off x="685638" y="4343914"/>
            <a:ext cx="5486727" cy="4114361"/>
          </a:xfrm>
        </p:spPr>
        <p:txBody>
          <a:bodyPr/>
          <a:lstStyle/>
          <a:p>
            <a:endParaRPr lang="en-GB" noProof="1"/>
          </a:p>
        </p:txBody>
      </p:sp>
    </p:spTree>
    <p:extLst>
      <p:ext uri="{BB962C8B-B14F-4D97-AF65-F5344CB8AC3E}">
        <p14:creationId xmlns:p14="http://schemas.microsoft.com/office/powerpoint/2010/main" val="198243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Rot="1" noChangeAspect="1" noChangeArrowheads="1" noTextEdit="1"/>
          </p:cNvSpPr>
          <p:nvPr>
            <p:ph type="sldImg"/>
          </p:nvPr>
        </p:nvSpPr>
        <p:spPr>
          <a:xfrm>
            <a:off x="381000" y="685800"/>
            <a:ext cx="6096000" cy="3429000"/>
          </a:xfrm>
          <a:ln/>
        </p:spPr>
      </p:sp>
      <p:sp>
        <p:nvSpPr>
          <p:cNvPr id="975875" name="Rectangle 3"/>
          <p:cNvSpPr>
            <a:spLocks noGrp="1" noChangeArrowheads="1"/>
          </p:cNvSpPr>
          <p:nvPr>
            <p:ph type="body" idx="1"/>
          </p:nvPr>
        </p:nvSpPr>
        <p:spPr>
          <a:xfrm>
            <a:off x="685638" y="4343914"/>
            <a:ext cx="5486727" cy="4114361"/>
          </a:xfrm>
        </p:spPr>
        <p:txBody>
          <a:bodyPr/>
          <a:lstStyle/>
          <a:p>
            <a:endParaRPr lang="en-GB" noProof="1"/>
          </a:p>
        </p:txBody>
      </p:sp>
    </p:spTree>
    <p:extLst>
      <p:ext uri="{BB962C8B-B14F-4D97-AF65-F5344CB8AC3E}">
        <p14:creationId xmlns:p14="http://schemas.microsoft.com/office/powerpoint/2010/main" val="21881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DB68-0E93-F71D-6A0A-06C9063D6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C1A3E2-325E-9B18-BB28-02B74E073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58D6F0-1C07-43E4-911D-D67340F34E9C}"/>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5" name="Footer Placeholder 4">
            <a:extLst>
              <a:ext uri="{FF2B5EF4-FFF2-40B4-BE49-F238E27FC236}">
                <a16:creationId xmlns:a16="http://schemas.microsoft.com/office/drawing/2014/main" id="{25DBBAAD-B7E8-A506-BF3A-80C03CD48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9B9CA-32F2-3DC5-54AB-B87A93B6F66E}"/>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6415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F1DF-05B1-E67F-049E-815B971C0C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81D792-4627-E987-8461-FEA332B95C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AACC4E-8617-3EF6-184B-AA8D59DA5D15}"/>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5" name="Footer Placeholder 4">
            <a:extLst>
              <a:ext uri="{FF2B5EF4-FFF2-40B4-BE49-F238E27FC236}">
                <a16:creationId xmlns:a16="http://schemas.microsoft.com/office/drawing/2014/main" id="{3BD5F426-A038-394A-4C13-60B30A1D7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27BA8-F234-1085-83F0-7DDBF650F1C0}"/>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438026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4E8AB-C251-AED4-15B8-4E603CD768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FD1830-3A6F-520C-C779-FF49FB508B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264B-139A-2A21-378F-305E878B74EC}"/>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5" name="Footer Placeholder 4">
            <a:extLst>
              <a:ext uri="{FF2B5EF4-FFF2-40B4-BE49-F238E27FC236}">
                <a16:creationId xmlns:a16="http://schemas.microsoft.com/office/drawing/2014/main" id="{6E28CE2A-CBA2-C321-BB64-65BA7081C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9AD3A-EF27-A5F0-7AC8-02F78518E83F}"/>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184895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243549-A446-4735-A934-D8A3F491B58E}" type="datetimeFigureOut">
              <a:rPr lang="en-US" smtClean="0"/>
              <a:t>21-May-25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2236579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43549-A446-4735-A934-D8A3F491B58E}" type="datetimeFigureOut">
              <a:rPr lang="en-US" smtClean="0"/>
              <a:t>21-May-25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2920582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243549-A446-4735-A934-D8A3F491B58E}" type="datetimeFigureOut">
              <a:rPr lang="en-US" smtClean="0"/>
              <a:t>21-May-25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288922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243549-A446-4735-A934-D8A3F491B58E}" type="datetimeFigureOut">
              <a:rPr lang="en-US" smtClean="0"/>
              <a:t>21-May-25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1911872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243549-A446-4735-A934-D8A3F491B58E}" type="datetimeFigureOut">
              <a:rPr lang="en-US" smtClean="0"/>
              <a:t>21-May-25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2605084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243549-A446-4735-A934-D8A3F491B58E}" type="datetimeFigureOut">
              <a:rPr lang="en-US" smtClean="0"/>
              <a:t>21-May-25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3187902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243549-A446-4735-A934-D8A3F491B58E}" type="datetimeFigureOut">
              <a:rPr lang="en-US" smtClean="0"/>
              <a:t>21-May-25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1755353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243549-A446-4735-A934-D8A3F491B58E}" type="datetimeFigureOut">
              <a:rPr lang="en-US" smtClean="0"/>
              <a:t>21-May-25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3870787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BFFE-1952-D19B-36D9-9012C5E6D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D5FEA2-B03D-A000-1CDD-4A91D4DEFA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CFDCA-CCE3-E15A-B979-E9139CCDCC42}"/>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5" name="Footer Placeholder 4">
            <a:extLst>
              <a:ext uri="{FF2B5EF4-FFF2-40B4-BE49-F238E27FC236}">
                <a16:creationId xmlns:a16="http://schemas.microsoft.com/office/drawing/2014/main" id="{3DD6E30F-C008-14FF-244A-E005F56F5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B311C-8B22-D86A-0065-033BFE47AE94}"/>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2297834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243549-A446-4735-A934-D8A3F491B58E}" type="datetimeFigureOut">
              <a:rPr lang="en-US" smtClean="0"/>
              <a:t>21-May-25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3313210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43549-A446-4735-A934-D8A3F491B58E}" type="datetimeFigureOut">
              <a:rPr lang="en-US" smtClean="0"/>
              <a:t>21-May-25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829649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243549-A446-4735-A934-D8A3F491B58E}" type="datetimeFigureOut">
              <a:rPr lang="en-US" smtClean="0"/>
              <a:t>21-May-25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005A0B-7FBF-46B9-B8A9-C261E6800A47}" type="slidenum">
              <a:rPr lang="en-US" smtClean="0"/>
              <a:t>‹#›</a:t>
            </a:fld>
            <a:endParaRPr lang="en-US"/>
          </a:p>
        </p:txBody>
      </p:sp>
    </p:spTree>
    <p:extLst>
      <p:ext uri="{BB962C8B-B14F-4D97-AF65-F5344CB8AC3E}">
        <p14:creationId xmlns:p14="http://schemas.microsoft.com/office/powerpoint/2010/main" val="1742728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57D9-99ED-1A40-A7A3-40A5AA27776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06F10-97F4-D540-B2EA-84F71398B3EA}"/>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BB6AFB2-A930-7742-8436-6DCF71C6101F}"/>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5" name="Footer Placeholder 4">
            <a:extLst>
              <a:ext uri="{FF2B5EF4-FFF2-40B4-BE49-F238E27FC236}">
                <a16:creationId xmlns:a16="http://schemas.microsoft.com/office/drawing/2014/main" id="{9F6AFF11-4C2B-294C-802E-C0F447C955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15280-5BDB-A94A-9DF5-E19FA00DC583}"/>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2076663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CCA2-AD31-244C-9B54-57EE3E53E1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1446A-44EE-D742-B12E-FF5C2F6A66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61EBF-A8F9-5048-8B59-00A16168329E}"/>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5" name="Footer Placeholder 4">
            <a:extLst>
              <a:ext uri="{FF2B5EF4-FFF2-40B4-BE49-F238E27FC236}">
                <a16:creationId xmlns:a16="http://schemas.microsoft.com/office/drawing/2014/main" id="{F76C1A9F-8782-7542-BE0A-431D72EC5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68DE6-A2CD-BB45-A2A2-8C6B4FE179EE}"/>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3670331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37C56-842A-D141-93C0-145759779A5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D07B2F1-A101-4A4B-814F-2B2A006CAB94}"/>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C0DE33-5248-B044-B8CD-C8A8BD253962}"/>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5" name="Footer Placeholder 4">
            <a:extLst>
              <a:ext uri="{FF2B5EF4-FFF2-40B4-BE49-F238E27FC236}">
                <a16:creationId xmlns:a16="http://schemas.microsoft.com/office/drawing/2014/main" id="{3B3DC924-E96B-B949-A371-F442A15EC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A7E24-A5C0-C84B-A770-BACC88C5BDD9}"/>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241782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2CCA2-D615-1944-90DD-2506E112E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8C41A-D70B-2745-9F90-5FFF51020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23CE2-E3C8-B744-9BAE-6FC87E55C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BA3AD-D18F-5945-9F21-7874E97B59AA}"/>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6" name="Footer Placeholder 5">
            <a:extLst>
              <a:ext uri="{FF2B5EF4-FFF2-40B4-BE49-F238E27FC236}">
                <a16:creationId xmlns:a16="http://schemas.microsoft.com/office/drawing/2014/main" id="{6422924E-3633-E44E-A55A-8275A4CB86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139D93-728D-8344-9456-FDD6684DAA75}"/>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3411704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4788-C4AE-7B48-891E-F3FCF273E341}"/>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817718-4155-F640-AA21-F5A0026CB31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DF77D-4101-2248-B8CF-7ED7BA5DFE0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5145D-3D1A-E245-ACB9-DC84D56C4C0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CCF87-929D-1D4F-A595-424DBECDCA0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E825A-A6A4-A542-8D57-6F540E77477F}"/>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8" name="Footer Placeholder 7">
            <a:extLst>
              <a:ext uri="{FF2B5EF4-FFF2-40B4-BE49-F238E27FC236}">
                <a16:creationId xmlns:a16="http://schemas.microsoft.com/office/drawing/2014/main" id="{ED16062F-840A-1544-9F6E-31D35FD1C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7834F-8B60-4A49-94C1-7F125C4E8C1C}"/>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4142515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B37F-6BE6-6044-BE57-5B7E6CA8BD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31A27C-64B1-944E-92CE-057209640A85}"/>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4" name="Footer Placeholder 3">
            <a:extLst>
              <a:ext uri="{FF2B5EF4-FFF2-40B4-BE49-F238E27FC236}">
                <a16:creationId xmlns:a16="http://schemas.microsoft.com/office/drawing/2014/main" id="{FF4C7AD3-4EF3-6545-85D1-C80738878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9C497-03F8-634D-8B41-09D7A1300E8F}"/>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3201102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DC836-6369-2448-9882-94E658B4E85A}"/>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3" name="Footer Placeholder 2">
            <a:extLst>
              <a:ext uri="{FF2B5EF4-FFF2-40B4-BE49-F238E27FC236}">
                <a16:creationId xmlns:a16="http://schemas.microsoft.com/office/drawing/2014/main" id="{EAA2AF1A-B432-4F47-9449-315D37648C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14A86B-12F9-DF44-B8C9-71BF989E7482}"/>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82935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D360-3F2C-C044-0575-9E2C8CC50A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05C2AA-0FBB-0F06-417E-D5550DFD48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CC165-EBCB-971C-1CA3-0C608B70AAFD}"/>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5" name="Footer Placeholder 4">
            <a:extLst>
              <a:ext uri="{FF2B5EF4-FFF2-40B4-BE49-F238E27FC236}">
                <a16:creationId xmlns:a16="http://schemas.microsoft.com/office/drawing/2014/main" id="{F0EE2C1B-61AC-34E7-D505-9DF5405A3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C0617-760E-4615-4C8D-48102ABE4288}"/>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284952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A11-F5F2-7942-91FA-66526E94E42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2E7AFB6-0789-464D-8AF6-83A43497DB7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CA69B5-246F-EC43-A546-7FD5A0119EE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58FCFF-EFF6-4741-813A-EAD0C0CF6D00}"/>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6" name="Footer Placeholder 5">
            <a:extLst>
              <a:ext uri="{FF2B5EF4-FFF2-40B4-BE49-F238E27FC236}">
                <a16:creationId xmlns:a16="http://schemas.microsoft.com/office/drawing/2014/main" id="{30A6CF35-1F43-F346-8F61-96AE46E32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0436BE-B746-F849-8162-CC9077D69480}"/>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141825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878F-FEC7-2A42-8A24-383458FE02D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D8A84D0-6791-5D46-84B6-8050018ABAC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3F62AF4E-780C-1042-BA6A-8FEE78EBDD0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09DDE4-64B8-E74E-AB82-4CA3291138E8}"/>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6" name="Footer Placeholder 5">
            <a:extLst>
              <a:ext uri="{FF2B5EF4-FFF2-40B4-BE49-F238E27FC236}">
                <a16:creationId xmlns:a16="http://schemas.microsoft.com/office/drawing/2014/main" id="{01BC4C5B-C060-8149-8D51-C8A2BFF2D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3A8A3-A3A0-9041-A894-8CC99A88E4B1}"/>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1551514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76CFA-A26F-AF40-BF69-162335AAC3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2461B-5602-5449-AE09-D5B7182A1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F0DBE-B642-E043-BD9B-3F21EE12520C}"/>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5" name="Footer Placeholder 4">
            <a:extLst>
              <a:ext uri="{FF2B5EF4-FFF2-40B4-BE49-F238E27FC236}">
                <a16:creationId xmlns:a16="http://schemas.microsoft.com/office/drawing/2014/main" id="{932531FB-7305-304D-AE14-8C2985B1F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24DC4-60A6-4E49-862A-545DD4BB52E4}"/>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3436564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281915-E72F-7E49-B895-A1A7DB6870B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0D89F0-29FD-174F-84B1-D02F6390C05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2376B-4AC4-2A44-9594-8A5CE5CDC428}"/>
              </a:ext>
            </a:extLst>
          </p:cNvPr>
          <p:cNvSpPr>
            <a:spLocks noGrp="1"/>
          </p:cNvSpPr>
          <p:nvPr>
            <p:ph type="dt" sz="half" idx="10"/>
          </p:nvPr>
        </p:nvSpPr>
        <p:spPr/>
        <p:txBody>
          <a:bodyPr/>
          <a:lstStyle/>
          <a:p>
            <a:fld id="{C2AF5FA8-569C-F642-A839-C6408FF53543}" type="datetimeFigureOut">
              <a:rPr lang="en-US" smtClean="0"/>
              <a:t>21-May-25</a:t>
            </a:fld>
            <a:endParaRPr lang="en-US"/>
          </a:p>
        </p:txBody>
      </p:sp>
      <p:sp>
        <p:nvSpPr>
          <p:cNvPr id="5" name="Footer Placeholder 4">
            <a:extLst>
              <a:ext uri="{FF2B5EF4-FFF2-40B4-BE49-F238E27FC236}">
                <a16:creationId xmlns:a16="http://schemas.microsoft.com/office/drawing/2014/main" id="{96CE4BE4-84B8-7F4E-830F-ED5ADDFB9F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6EEE5E-8BD7-0341-8DAF-016D674E009A}"/>
              </a:ext>
            </a:extLst>
          </p:cNvPr>
          <p:cNvSpPr>
            <a:spLocks noGrp="1"/>
          </p:cNvSpPr>
          <p:nvPr>
            <p:ph type="sldNum" sz="quarter" idx="12"/>
          </p:nvPr>
        </p:nvSpPr>
        <p:spPr/>
        <p:txBody>
          <a:bodyPr/>
          <a:lstStyle/>
          <a:p>
            <a:fld id="{CEDEF9C1-0071-4D4A-89AA-0CC05A8019E4}" type="slidenum">
              <a:rPr lang="en-US" smtClean="0"/>
              <a:t>‹#›</a:t>
            </a:fld>
            <a:endParaRPr lang="en-US"/>
          </a:p>
        </p:txBody>
      </p:sp>
    </p:spTree>
    <p:extLst>
      <p:ext uri="{BB962C8B-B14F-4D97-AF65-F5344CB8AC3E}">
        <p14:creationId xmlns:p14="http://schemas.microsoft.com/office/powerpoint/2010/main" val="4105673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1992329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156590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898EF-89A4-4625-A9DB-8680CE95A0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36B0938A-FCAC-494E-B3F2-83EC2DD00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2CBD489A-8A48-4B1A-BAFC-2380F63C648B}"/>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5" name="Footer Placeholder 4">
            <a:extLst>
              <a:ext uri="{FF2B5EF4-FFF2-40B4-BE49-F238E27FC236}">
                <a16:creationId xmlns:a16="http://schemas.microsoft.com/office/drawing/2014/main" id="{4764CD80-EFBD-4572-9E87-EE02D4100D38}"/>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24B4E120-17CD-4B39-91F9-36BE763E783B}"/>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4255537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D399-A393-4984-A9DC-3D363DCED3A5}"/>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2A947F7F-0E35-4451-9D73-AF6ED30229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8AC6FC2-1D03-4D63-AB45-5FE4A1BB5200}"/>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5" name="Footer Placeholder 4">
            <a:extLst>
              <a:ext uri="{FF2B5EF4-FFF2-40B4-BE49-F238E27FC236}">
                <a16:creationId xmlns:a16="http://schemas.microsoft.com/office/drawing/2014/main" id="{C8A0B890-7949-404A-B7E4-98347146E34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B6F8F068-2F4D-4299-8718-183123799B2D}"/>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1666428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60E1-2E60-4B30-9BE5-6D9F9D688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DEB719A4-DA58-495B-91B8-0B12B56603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9F91B-A601-4DC7-8F5F-DA0C7B84C67D}"/>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5" name="Footer Placeholder 4">
            <a:extLst>
              <a:ext uri="{FF2B5EF4-FFF2-40B4-BE49-F238E27FC236}">
                <a16:creationId xmlns:a16="http://schemas.microsoft.com/office/drawing/2014/main" id="{185278A5-CF91-45DC-B62F-D0A31753EE3E}"/>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0738AD8-9EFB-4874-9AC2-1D065C5EBD6F}"/>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4227467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491A-8AD8-49F9-A7E6-2E161FC5E40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00BE285-5AFA-4DC3-A5E0-C7A2078E7D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EA92065E-F364-430B-A484-92A727E35B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E1BC5CE5-C0A6-42F1-88B7-A532A2C718E2}"/>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6" name="Footer Placeholder 5">
            <a:extLst>
              <a:ext uri="{FF2B5EF4-FFF2-40B4-BE49-F238E27FC236}">
                <a16:creationId xmlns:a16="http://schemas.microsoft.com/office/drawing/2014/main" id="{AD274E99-6E42-422B-8E92-E5C61E0DC808}"/>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9FAF873A-4EB2-4597-B0C4-D26E5A368E63}"/>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16012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B9B6-0DD1-C498-BC4A-9EF07DDDE7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41E3F-AF2B-D3D7-DB27-13BA60E1CE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20964E-A5CE-9844-A6D7-F45F0B5C3A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075AF4-DE27-9124-523B-0B09D371D818}"/>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6" name="Footer Placeholder 5">
            <a:extLst>
              <a:ext uri="{FF2B5EF4-FFF2-40B4-BE49-F238E27FC236}">
                <a16:creationId xmlns:a16="http://schemas.microsoft.com/office/drawing/2014/main" id="{7B1585B3-D009-CFD8-9D15-B7CD18CFAA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A4654-A348-F7A2-5007-7C534D630768}"/>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2475686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FEC8-EB70-4421-B27C-4A9036AAB08B}"/>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917BF2CC-8253-4137-BE21-3D9B9271E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00456-95D6-4582-A9AE-93D2BC6ACE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626EDE46-0854-4AA2-B719-491A4E70D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68B0B-C7EA-4289-901B-5E6E4837AD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D2652F89-6320-4E53-900F-EB4F6E0303FB}"/>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8" name="Footer Placeholder 7">
            <a:extLst>
              <a:ext uri="{FF2B5EF4-FFF2-40B4-BE49-F238E27FC236}">
                <a16:creationId xmlns:a16="http://schemas.microsoft.com/office/drawing/2014/main" id="{C26FC4C5-1D00-4050-AA3F-4E5BF93BD4B8}"/>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C1A059DA-0E3A-4208-B205-ABA8487A626F}"/>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2741150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DADC-1A8F-481E-8D19-20000988387F}"/>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C77E3C89-DFCD-4CCF-86A8-B6A99D156AB6}"/>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4" name="Footer Placeholder 3">
            <a:extLst>
              <a:ext uri="{FF2B5EF4-FFF2-40B4-BE49-F238E27FC236}">
                <a16:creationId xmlns:a16="http://schemas.microsoft.com/office/drawing/2014/main" id="{54746818-6FF7-4756-97EC-81BA00B69A33}"/>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CDB02CC2-9B00-41D0-BC14-FA6B8B5A079D}"/>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1696489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D532DE-74F6-4D19-A15B-084B0A2DBA8F}"/>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3" name="Footer Placeholder 2">
            <a:extLst>
              <a:ext uri="{FF2B5EF4-FFF2-40B4-BE49-F238E27FC236}">
                <a16:creationId xmlns:a16="http://schemas.microsoft.com/office/drawing/2014/main" id="{A546A773-8F96-4B79-B830-E77E6CD19EE8}"/>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09BF46F4-EFC3-4F76-B5BA-09149B5EA010}"/>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2494348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6FE80-443A-4EE5-9332-554CB66F5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030C2B00-ABB0-4089-9524-0F9B6D523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60E04010-E698-4AA6-A67E-E119BFC1D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E42E6-0408-4D56-B65A-5FDA58B64160}"/>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6" name="Footer Placeholder 5">
            <a:extLst>
              <a:ext uri="{FF2B5EF4-FFF2-40B4-BE49-F238E27FC236}">
                <a16:creationId xmlns:a16="http://schemas.microsoft.com/office/drawing/2014/main" id="{6BEB77E6-D63F-4F85-9148-DFF5258C95B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C78EA0D7-8475-4352-8601-CD97F664825C}"/>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4196678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CA53-5B7C-4EFA-87F4-F9704097D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FCDAB91C-296F-4F69-B28B-7939C67A7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0EDB066D-6108-4BDB-826E-045771974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072A3-42F6-496B-8BB9-6DBB30A2409C}"/>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6" name="Footer Placeholder 5">
            <a:extLst>
              <a:ext uri="{FF2B5EF4-FFF2-40B4-BE49-F238E27FC236}">
                <a16:creationId xmlns:a16="http://schemas.microsoft.com/office/drawing/2014/main" id="{D4A6AA3B-6179-4F1E-805F-7B08AE2E474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C4B4376F-989F-487F-B85D-C0D390DF4F5C}"/>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1824999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8A77-D529-405A-A84C-98C0516E4A50}"/>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9A566C17-BDBC-40A8-A506-F805E12D5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6454CC34-6B9C-4553-89C4-FE168F0C7C63}"/>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5" name="Footer Placeholder 4">
            <a:extLst>
              <a:ext uri="{FF2B5EF4-FFF2-40B4-BE49-F238E27FC236}">
                <a16:creationId xmlns:a16="http://schemas.microsoft.com/office/drawing/2014/main" id="{9633FB50-C31E-4A1C-9B09-2B27866A118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8E711D5-FEA8-4AB6-9305-49D0CD6BFAEB}"/>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494799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83268-89A7-4E1E-B600-27685136DD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FA7A6E04-A32D-4560-BF32-596EBC765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DAE97D4-FBE5-4DC1-B9F6-3468B05ED322}"/>
              </a:ext>
            </a:extLst>
          </p:cNvPr>
          <p:cNvSpPr>
            <a:spLocks noGrp="1"/>
          </p:cNvSpPr>
          <p:nvPr>
            <p:ph type="dt" sz="half" idx="10"/>
          </p:nvPr>
        </p:nvSpPr>
        <p:spPr/>
        <p:txBody>
          <a:bodyPr/>
          <a:lstStyle/>
          <a:p>
            <a:fld id="{01D1DF3B-EC66-4D01-8258-453B6CCDD0CA}" type="datetimeFigureOut">
              <a:rPr lang="LID4096" smtClean="0"/>
              <a:t>05/21/2025</a:t>
            </a:fld>
            <a:endParaRPr lang="LID4096"/>
          </a:p>
        </p:txBody>
      </p:sp>
      <p:sp>
        <p:nvSpPr>
          <p:cNvPr id="5" name="Footer Placeholder 4">
            <a:extLst>
              <a:ext uri="{FF2B5EF4-FFF2-40B4-BE49-F238E27FC236}">
                <a16:creationId xmlns:a16="http://schemas.microsoft.com/office/drawing/2014/main" id="{4E9D9B01-743E-446B-BA66-68492F7E92C4}"/>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C8E7B832-B276-4B72-9836-EF6A09D28802}"/>
              </a:ext>
            </a:extLst>
          </p:cNvPr>
          <p:cNvSpPr>
            <a:spLocks noGrp="1"/>
          </p:cNvSpPr>
          <p:nvPr>
            <p:ph type="sldNum" sz="quarter" idx="12"/>
          </p:nvPr>
        </p:nvSpPr>
        <p:spPr/>
        <p:txBody>
          <a:bodyPr/>
          <a:lstStyle/>
          <a:p>
            <a:fld id="{AF35F57A-B73A-4218-9751-95C7E40F893C}" type="slidenum">
              <a:rPr lang="LID4096" smtClean="0"/>
              <a:t>‹#›</a:t>
            </a:fld>
            <a:endParaRPr lang="LID4096"/>
          </a:p>
        </p:txBody>
      </p:sp>
    </p:spTree>
    <p:extLst>
      <p:ext uri="{BB962C8B-B14F-4D97-AF65-F5344CB8AC3E}">
        <p14:creationId xmlns:p14="http://schemas.microsoft.com/office/powerpoint/2010/main" val="140910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819B-81AC-2F8E-AF6E-C91203F7D1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864913-54A5-450F-4532-7DA9F9B1E6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28DF8B-F717-6897-165E-3CBAB3C12A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24AD0-DEF5-DDF9-8DE1-C2C01239C0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DAB4D-A5CC-8D91-0451-37A04CF0F7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C49989-C962-8E94-532C-34F6B312388F}"/>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8" name="Footer Placeholder 7">
            <a:extLst>
              <a:ext uri="{FF2B5EF4-FFF2-40B4-BE49-F238E27FC236}">
                <a16:creationId xmlns:a16="http://schemas.microsoft.com/office/drawing/2014/main" id="{8FF3D74A-D0E5-222E-CDF9-035775562C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DEFFA3-B51F-7BA2-3858-9486B1D93729}"/>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2801434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FECB-CC4C-5F22-F3F1-3D1D89680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140A01-71EC-8CF8-8BE2-E0B77102B3DB}"/>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4" name="Footer Placeholder 3">
            <a:extLst>
              <a:ext uri="{FF2B5EF4-FFF2-40B4-BE49-F238E27FC236}">
                <a16:creationId xmlns:a16="http://schemas.microsoft.com/office/drawing/2014/main" id="{4022A015-FF8B-11D2-681F-769094C40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11D31-14BE-51AF-A9FC-4E28B602E19D}"/>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669105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BFA4C7-3A73-B213-21A0-E86D30D5AFB8}"/>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3" name="Footer Placeholder 2">
            <a:extLst>
              <a:ext uri="{FF2B5EF4-FFF2-40B4-BE49-F238E27FC236}">
                <a16:creationId xmlns:a16="http://schemas.microsoft.com/office/drawing/2014/main" id="{AC6D7F12-ECFB-15D7-85E0-880427505F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CC084A-458C-7F6D-847F-A8BA2AE6F99A}"/>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3237490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E504-6D9C-D554-6DB5-19D67A9DDE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72B6E-6D01-8C11-AE13-1B718F95EE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9D56B-F0A7-7566-320F-3DFB3ED41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A50D7-767B-C928-7E60-DD0230F1F0CE}"/>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6" name="Footer Placeholder 5">
            <a:extLst>
              <a:ext uri="{FF2B5EF4-FFF2-40B4-BE49-F238E27FC236}">
                <a16:creationId xmlns:a16="http://schemas.microsoft.com/office/drawing/2014/main" id="{D2CBC90B-AB4D-8C30-623C-5AF6AA370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7DCEF-CC7F-8855-7FE8-985FB47515F4}"/>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46307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2BCA-1FA9-0A33-DE19-1BBC0DA14C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BB8BEE-1CD0-6EBB-4647-7B3107B916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15771C-3854-BB10-4015-8D679ADF5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86D1DF-DA94-3B57-6ED5-6BE962ACA698}"/>
              </a:ext>
            </a:extLst>
          </p:cNvPr>
          <p:cNvSpPr>
            <a:spLocks noGrp="1"/>
          </p:cNvSpPr>
          <p:nvPr>
            <p:ph type="dt" sz="half" idx="10"/>
          </p:nvPr>
        </p:nvSpPr>
        <p:spPr/>
        <p:txBody>
          <a:bodyPr/>
          <a:lstStyle/>
          <a:p>
            <a:fld id="{9F714A86-3608-4508-B714-2057D87B157C}" type="datetimeFigureOut">
              <a:rPr lang="en-US" smtClean="0"/>
              <a:t>21-May-25</a:t>
            </a:fld>
            <a:endParaRPr lang="en-US"/>
          </a:p>
        </p:txBody>
      </p:sp>
      <p:sp>
        <p:nvSpPr>
          <p:cNvPr id="6" name="Footer Placeholder 5">
            <a:extLst>
              <a:ext uri="{FF2B5EF4-FFF2-40B4-BE49-F238E27FC236}">
                <a16:creationId xmlns:a16="http://schemas.microsoft.com/office/drawing/2014/main" id="{2947BE14-DB7F-315B-3211-FAC9CFF73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F1E05-F284-3D7C-DD0E-6C3D84D571EF}"/>
              </a:ext>
            </a:extLst>
          </p:cNvPr>
          <p:cNvSpPr>
            <a:spLocks noGrp="1"/>
          </p:cNvSpPr>
          <p:nvPr>
            <p:ph type="sldNum" sz="quarter" idx="12"/>
          </p:nvPr>
        </p:nvSpPr>
        <p:spPr/>
        <p:txBody>
          <a:bodyPr/>
          <a:lstStyle/>
          <a:p>
            <a:fld id="{4B25E2D0-A7F3-449C-8513-CBB81B6418E9}" type="slidenum">
              <a:rPr lang="en-US" smtClean="0"/>
              <a:t>‹#›</a:t>
            </a:fld>
            <a:endParaRPr lang="en-US"/>
          </a:p>
        </p:txBody>
      </p:sp>
    </p:spTree>
    <p:extLst>
      <p:ext uri="{BB962C8B-B14F-4D97-AF65-F5344CB8AC3E}">
        <p14:creationId xmlns:p14="http://schemas.microsoft.com/office/powerpoint/2010/main" val="3476856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FDAB10-AD94-30D3-A4E0-CA6C16F89B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887EA3-7346-C6B2-F52D-E72B10A89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A4F11-AFD9-D3DA-D1CF-B43C52FF9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14A86-3608-4508-B714-2057D87B157C}" type="datetimeFigureOut">
              <a:rPr lang="en-US" smtClean="0"/>
              <a:t>21-May-25</a:t>
            </a:fld>
            <a:endParaRPr lang="en-US"/>
          </a:p>
        </p:txBody>
      </p:sp>
      <p:sp>
        <p:nvSpPr>
          <p:cNvPr id="5" name="Footer Placeholder 4">
            <a:extLst>
              <a:ext uri="{FF2B5EF4-FFF2-40B4-BE49-F238E27FC236}">
                <a16:creationId xmlns:a16="http://schemas.microsoft.com/office/drawing/2014/main" id="{CB544E97-857D-9BA2-12DD-494FC9F2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83A592-939C-548F-CF6D-DD6F42FB07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5E2D0-A7F3-449C-8513-CBB81B6418E9}" type="slidenum">
              <a:rPr lang="en-US" smtClean="0"/>
              <a:t>‹#›</a:t>
            </a:fld>
            <a:endParaRPr lang="en-US"/>
          </a:p>
        </p:txBody>
      </p:sp>
    </p:spTree>
    <p:extLst>
      <p:ext uri="{BB962C8B-B14F-4D97-AF65-F5344CB8AC3E}">
        <p14:creationId xmlns:p14="http://schemas.microsoft.com/office/powerpoint/2010/main" val="320653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43549-A446-4735-A934-D8A3F491B58E}" type="datetimeFigureOut">
              <a:rPr lang="en-US" smtClean="0"/>
              <a:t>21-May-25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05A0B-7FBF-46B9-B8A9-C261E6800A47}" type="slidenum">
              <a:rPr lang="en-US" smtClean="0"/>
              <a:t>‹#›</a:t>
            </a:fld>
            <a:endParaRPr lang="en-US"/>
          </a:p>
        </p:txBody>
      </p:sp>
    </p:spTree>
    <p:extLst>
      <p:ext uri="{BB962C8B-B14F-4D97-AF65-F5344CB8AC3E}">
        <p14:creationId xmlns:p14="http://schemas.microsoft.com/office/powerpoint/2010/main" val="3220586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28769-45FB-E142-85BE-78A90F01A2B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AD6F86-3029-AC49-A73A-EBC46781F1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826D6-59CC-2543-8830-10933772437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AF5FA8-569C-F642-A839-C6408FF53543}" type="datetimeFigureOut">
              <a:rPr lang="en-US" smtClean="0"/>
              <a:t>21-May-25</a:t>
            </a:fld>
            <a:endParaRPr lang="en-US"/>
          </a:p>
        </p:txBody>
      </p:sp>
      <p:sp>
        <p:nvSpPr>
          <p:cNvPr id="5" name="Footer Placeholder 4">
            <a:extLst>
              <a:ext uri="{FF2B5EF4-FFF2-40B4-BE49-F238E27FC236}">
                <a16:creationId xmlns:a16="http://schemas.microsoft.com/office/drawing/2014/main" id="{198F3B64-875C-0547-AF55-2F0FBA9E636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2F143E-F795-074D-9108-3025C3CDFD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DEF9C1-0071-4D4A-89AA-0CC05A8019E4}" type="slidenum">
              <a:rPr lang="en-US" smtClean="0"/>
              <a:t>‹#›</a:t>
            </a:fld>
            <a:endParaRPr lang="en-US"/>
          </a:p>
        </p:txBody>
      </p:sp>
    </p:spTree>
    <p:extLst>
      <p:ext uri="{BB962C8B-B14F-4D97-AF65-F5344CB8AC3E}">
        <p14:creationId xmlns:p14="http://schemas.microsoft.com/office/powerpoint/2010/main" val="27041447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F6649B-BDC1-4016-B98A-BA0383B9E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11C6BF5F-175F-4928-8FE2-F6B0CCBFD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80D1746-F4B6-4D7D-9F95-8EA27256C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1DF3B-EC66-4D01-8258-453B6CCDD0CA}" type="datetimeFigureOut">
              <a:rPr lang="LID4096" smtClean="0"/>
              <a:t>05/21/2025</a:t>
            </a:fld>
            <a:endParaRPr lang="LID4096"/>
          </a:p>
        </p:txBody>
      </p:sp>
      <p:sp>
        <p:nvSpPr>
          <p:cNvPr id="5" name="Footer Placeholder 4">
            <a:extLst>
              <a:ext uri="{FF2B5EF4-FFF2-40B4-BE49-F238E27FC236}">
                <a16:creationId xmlns:a16="http://schemas.microsoft.com/office/drawing/2014/main" id="{F4F572EB-DA4E-4398-B889-B75F0F74E1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E8CB6C2A-EBA1-4B39-9C47-AB84B399F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5F57A-B73A-4218-9751-95C7E40F893C}" type="slidenum">
              <a:rPr lang="LID4096" smtClean="0"/>
              <a:t>‹#›</a:t>
            </a:fld>
            <a:endParaRPr lang="LID4096"/>
          </a:p>
        </p:txBody>
      </p:sp>
    </p:spTree>
    <p:extLst>
      <p:ext uri="{BB962C8B-B14F-4D97-AF65-F5344CB8AC3E}">
        <p14:creationId xmlns:p14="http://schemas.microsoft.com/office/powerpoint/2010/main" val="379314032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7.xml"/><Relationship Id="rId5" Type="http://schemas.openxmlformats.org/officeDocument/2006/relationships/image" Target="../media/image3.png"/><Relationship Id="rId4"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4.m4a"/><Relationship Id="rId7" Type="http://schemas.openxmlformats.org/officeDocument/2006/relationships/image" Target="../media/image6.jp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6A8DDD8B-8AC3-86CD-7454-5E7D0EB63BD2}"/>
              </a:ext>
            </a:extLst>
          </p:cNvPr>
          <p:cNvSpPr txBox="1"/>
          <p:nvPr/>
        </p:nvSpPr>
        <p:spPr>
          <a:xfrm>
            <a:off x="2129575" y="377870"/>
            <a:ext cx="7722930" cy="1569660"/>
          </a:xfrm>
          <a:prstGeom prst="rect">
            <a:avLst/>
          </a:prstGeom>
          <a:noFill/>
        </p:spPr>
        <p:txBody>
          <a:bodyPr wrap="square" rtlCol="0">
            <a:spAutoFit/>
          </a:bodyPr>
          <a:lstStyle/>
          <a:p>
            <a:pPr algn="ctr" defTabSz="457200"/>
            <a:r>
              <a:rPr lang="en-US" sz="4800" b="1" dirty="0">
                <a:solidFill>
                  <a:srgbClr val="002060"/>
                </a:solidFill>
                <a:latin typeface="Calibri" panose="020F0502020204030204" pitchFamily="34" charset="0"/>
                <a:ea typeface="Calibri" panose="020F0502020204030204" pitchFamily="34" charset="0"/>
                <a:cs typeface="Calibri" panose="020F0502020204030204" pitchFamily="34" charset="0"/>
              </a:rPr>
              <a:t>MYP and DP Mathematics: </a:t>
            </a:r>
          </a:p>
          <a:p>
            <a:pPr algn="ctr" defTabSz="457200"/>
            <a:r>
              <a:rPr lang="en-US" sz="4800" b="1" dirty="0">
                <a:solidFill>
                  <a:srgbClr val="002060"/>
                </a:solidFill>
                <a:latin typeface="Calibri" panose="020F0502020204030204" pitchFamily="34" charset="0"/>
                <a:ea typeface="Calibri" panose="020F0502020204030204" pitchFamily="34" charset="0"/>
                <a:cs typeface="Calibri" panose="020F0502020204030204" pitchFamily="34" charset="0"/>
              </a:rPr>
              <a:t>Discrete or Continuous?</a:t>
            </a:r>
          </a:p>
        </p:txBody>
      </p:sp>
      <p:pic>
        <p:nvPicPr>
          <p:cNvPr id="11" name="Picture 10">
            <a:extLst>
              <a:ext uri="{FF2B5EF4-FFF2-40B4-BE49-F238E27FC236}">
                <a16:creationId xmlns:a16="http://schemas.microsoft.com/office/drawing/2014/main" id="{6EA365A8-0BBE-78B1-AE56-9E87CAC960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36493" y="2638441"/>
            <a:ext cx="2086266" cy="2272030"/>
          </a:xfrm>
          <a:prstGeom prst="rect">
            <a:avLst/>
          </a:prstGeom>
        </p:spPr>
      </p:pic>
      <p:sp>
        <p:nvSpPr>
          <p:cNvPr id="13" name="TextBox 12">
            <a:extLst>
              <a:ext uri="{FF2B5EF4-FFF2-40B4-BE49-F238E27FC236}">
                <a16:creationId xmlns:a16="http://schemas.microsoft.com/office/drawing/2014/main" id="{6B0A2DD1-B361-9A97-CB5C-78D370B82346}"/>
              </a:ext>
            </a:extLst>
          </p:cNvPr>
          <p:cNvSpPr txBox="1"/>
          <p:nvPr/>
        </p:nvSpPr>
        <p:spPr>
          <a:xfrm>
            <a:off x="6261907" y="5010233"/>
            <a:ext cx="2468880" cy="523220"/>
          </a:xfrm>
          <a:prstGeom prst="rect">
            <a:avLst/>
          </a:prstGeom>
          <a:noFill/>
        </p:spPr>
        <p:txBody>
          <a:bodyPr wrap="square" rtlCol="0">
            <a:spAutoFit/>
          </a:bodyPr>
          <a:lstStyle/>
          <a:p>
            <a:r>
              <a:rPr lang="en-US" sz="2800" dirty="0">
                <a:solidFill>
                  <a:srgbClr val="002060"/>
                </a:solidFill>
              </a:rPr>
              <a:t>Dimitra Milioni</a:t>
            </a:r>
          </a:p>
        </p:txBody>
      </p:sp>
      <p:sp>
        <p:nvSpPr>
          <p:cNvPr id="17" name="TextBox 16">
            <a:extLst>
              <a:ext uri="{FF2B5EF4-FFF2-40B4-BE49-F238E27FC236}">
                <a16:creationId xmlns:a16="http://schemas.microsoft.com/office/drawing/2014/main" id="{C54C2657-6F5E-95D0-1A58-5ACFFC69BDAA}"/>
              </a:ext>
            </a:extLst>
          </p:cNvPr>
          <p:cNvSpPr txBox="1"/>
          <p:nvPr/>
        </p:nvSpPr>
        <p:spPr>
          <a:xfrm>
            <a:off x="3310890" y="5010233"/>
            <a:ext cx="2468880" cy="523220"/>
          </a:xfrm>
          <a:prstGeom prst="rect">
            <a:avLst/>
          </a:prstGeom>
          <a:noFill/>
        </p:spPr>
        <p:txBody>
          <a:bodyPr wrap="square" rtlCol="0">
            <a:spAutoFit/>
          </a:bodyPr>
          <a:lstStyle/>
          <a:p>
            <a:r>
              <a:rPr lang="en-US" sz="2800" dirty="0">
                <a:solidFill>
                  <a:srgbClr val="002060"/>
                </a:solidFill>
              </a:rPr>
              <a:t>Isabel Dykes</a:t>
            </a:r>
          </a:p>
        </p:txBody>
      </p:sp>
      <p:pic>
        <p:nvPicPr>
          <p:cNvPr id="19" name="Picture 18">
            <a:extLst>
              <a:ext uri="{FF2B5EF4-FFF2-40B4-BE49-F238E27FC236}">
                <a16:creationId xmlns:a16="http://schemas.microsoft.com/office/drawing/2014/main" id="{1C43EFF5-0F7D-4A32-5241-A68AAC86939F}"/>
              </a:ext>
            </a:extLst>
          </p:cNvPr>
          <p:cNvPicPr>
            <a:picLocks noChangeAspect="1"/>
          </p:cNvPicPr>
          <p:nvPr/>
        </p:nvPicPr>
        <p:blipFill rotWithShape="1">
          <a:blip r:embed="rId6">
            <a:extLst>
              <a:ext uri="{28A0092B-C50C-407E-A947-70E740481C1C}">
                <a14:useLocalDpi xmlns:a14="http://schemas.microsoft.com/office/drawing/2010/main" val="0"/>
              </a:ext>
            </a:extLst>
          </a:blip>
          <a:srcRect l="6382" r="11481" b="40367"/>
          <a:stretch/>
        </p:blipFill>
        <p:spPr>
          <a:xfrm>
            <a:off x="3268054" y="2638441"/>
            <a:ext cx="2086266" cy="2272030"/>
          </a:xfrm>
          <a:prstGeom prst="rect">
            <a:avLst/>
          </a:prstGeom>
        </p:spPr>
      </p:pic>
      <p:pic>
        <p:nvPicPr>
          <p:cNvPr id="2" name="Audio 1">
            <a:hlinkClick r:id="" action="ppaction://media"/>
            <a:extLst>
              <a:ext uri="{FF2B5EF4-FFF2-40B4-BE49-F238E27FC236}">
                <a16:creationId xmlns:a16="http://schemas.microsoft.com/office/drawing/2014/main" id="{86555031-B759-448F-8699-64AAD9FDF0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0533125"/>
      </p:ext>
    </p:extLst>
  </p:cSld>
  <p:clrMapOvr>
    <a:masterClrMapping/>
  </p:clrMapOvr>
  <mc:AlternateContent xmlns:mc="http://schemas.openxmlformats.org/markup-compatibility/2006" xmlns:p14="http://schemas.microsoft.com/office/powerpoint/2010/main">
    <mc:Choice Requires="p14">
      <p:transition spd="slow" p14:dur="2000" advTm="28841"/>
    </mc:Choice>
    <mc:Fallback xmlns="">
      <p:transition spd="slow" advTm="2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C0D77A0-A009-C4A9-5AB7-7B174D5F8EB6}"/>
              </a:ext>
            </a:extLst>
          </p:cNvPr>
          <p:cNvGraphicFramePr>
            <a:graphicFrameLocks noGrp="1"/>
          </p:cNvGraphicFramePr>
          <p:nvPr>
            <p:extLst>
              <p:ext uri="{D42A27DB-BD31-4B8C-83A1-F6EECF244321}">
                <p14:modId xmlns:p14="http://schemas.microsoft.com/office/powerpoint/2010/main" val="3442561464"/>
              </p:ext>
            </p:extLst>
          </p:nvPr>
        </p:nvGraphicFramePr>
        <p:xfrm>
          <a:off x="0" y="0"/>
          <a:ext cx="12192000" cy="6883819"/>
        </p:xfrm>
        <a:graphic>
          <a:graphicData uri="http://schemas.openxmlformats.org/drawingml/2006/table">
            <a:tbl>
              <a:tblPr firstRow="1" bandRow="1">
                <a:tableStyleId>{21E4AEA4-8DFA-4A89-87EB-49C32662AFE0}</a:tableStyleId>
              </a:tblPr>
              <a:tblGrid>
                <a:gridCol w="4175760">
                  <a:extLst>
                    <a:ext uri="{9D8B030D-6E8A-4147-A177-3AD203B41FA5}">
                      <a16:colId xmlns:a16="http://schemas.microsoft.com/office/drawing/2014/main" val="2880898784"/>
                    </a:ext>
                  </a:extLst>
                </a:gridCol>
                <a:gridCol w="8016240">
                  <a:extLst>
                    <a:ext uri="{9D8B030D-6E8A-4147-A177-3AD203B41FA5}">
                      <a16:colId xmlns:a16="http://schemas.microsoft.com/office/drawing/2014/main" val="96358398"/>
                    </a:ext>
                  </a:extLst>
                </a:gridCol>
              </a:tblGrid>
              <a:tr h="4830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MYP years 1 to 3</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14124"/>
                      </a:solidFill>
                      <a:prstDash val="solid"/>
                      <a:round/>
                      <a:headEnd type="none" w="med" len="med"/>
                      <a:tailEnd type="none" w="med" len="med"/>
                    </a:lnT>
                    <a:lnB w="12700" cap="flat" cmpd="sng" algn="ctr">
                      <a:solidFill>
                        <a:srgbClr val="F14124"/>
                      </a:solidFill>
                      <a:prstDash val="solid"/>
                      <a:round/>
                      <a:headEnd type="none" w="med" len="med"/>
                      <a:tailEnd type="none" w="med" len="med"/>
                    </a:lnB>
                    <a:solidFill>
                      <a:srgbClr val="FC4520"/>
                    </a:solidFill>
                  </a:tcPr>
                </a:tc>
                <a:tc>
                  <a:txBody>
                    <a:bodyPr/>
                    <a:lstStyle/>
                    <a:p>
                      <a:pPr algn="ctr"/>
                      <a:r>
                        <a:rPr lang="en-US" sz="2400" b="1" dirty="0">
                          <a:solidFill>
                            <a:schemeClr val="bg1"/>
                          </a:solidFill>
                        </a:rPr>
                        <a:t>MYP years 4 and 5</a:t>
                      </a:r>
                    </a:p>
                  </a:txBody>
                  <a:tcPr>
                    <a:lnL w="12700" cap="flat" cmpd="sng" algn="ctr">
                      <a:solidFill>
                        <a:schemeClr val="bg1"/>
                      </a:solidFill>
                      <a:prstDash val="solid"/>
                      <a:round/>
                      <a:headEnd type="none" w="med" len="med"/>
                      <a:tailEnd type="none" w="med" len="med"/>
                    </a:lnL>
                    <a:lnR w="12700" cap="flat" cmpd="sng" algn="ctr">
                      <a:solidFill>
                        <a:srgbClr val="F14124"/>
                      </a:solidFill>
                      <a:prstDash val="solid"/>
                      <a:round/>
                      <a:headEnd type="none" w="med" len="med"/>
                      <a:tailEnd type="none" w="med" len="med"/>
                    </a:lnR>
                    <a:lnT w="12700" cap="flat" cmpd="sng" algn="ctr">
                      <a:solidFill>
                        <a:srgbClr val="F14124"/>
                      </a:solidFill>
                      <a:prstDash val="solid"/>
                      <a:round/>
                      <a:headEnd type="none" w="med" len="med"/>
                      <a:tailEnd type="none" w="med" len="med"/>
                    </a:lnT>
                    <a:lnB w="12700" cap="flat" cmpd="sng" algn="ctr">
                      <a:solidFill>
                        <a:srgbClr val="F14124"/>
                      </a:solidFill>
                      <a:prstDash val="solid"/>
                      <a:round/>
                      <a:headEnd type="none" w="med" len="med"/>
                      <a:tailEnd type="none" w="med" len="med"/>
                    </a:lnB>
                    <a:solidFill>
                      <a:srgbClr val="FC4520"/>
                    </a:solidFill>
                  </a:tcPr>
                </a:tc>
                <a:extLst>
                  <a:ext uri="{0D108BD9-81ED-4DB2-BD59-A6C34878D82A}">
                    <a16:rowId xmlns:a16="http://schemas.microsoft.com/office/drawing/2014/main" val="233478329"/>
                  </a:ext>
                </a:extLst>
              </a:tr>
              <a:tr h="6374981">
                <a:tc>
                  <a:txBody>
                    <a:bodyPr/>
                    <a:lstStyle/>
                    <a:p>
                      <a:pPr marL="285750" indent="-285750">
                        <a:buFont typeface="Arial" panose="020B0604020202020204" pitchFamily="34" charset="0"/>
                        <a:buChar char="•"/>
                      </a:pPr>
                      <a:r>
                        <a:rPr lang="en-US" dirty="0">
                          <a:solidFill>
                            <a:srgbClr val="002060"/>
                          </a:solidFill>
                        </a:rPr>
                        <a:t>Simple discrete data and classifications</a:t>
                      </a:r>
                    </a:p>
                    <a:p>
                      <a:pPr marL="285750" indent="-285750">
                        <a:buFont typeface="Arial" panose="020B0604020202020204" pitchFamily="34" charset="0"/>
                        <a:buChar char="•"/>
                      </a:pPr>
                      <a:r>
                        <a:rPr lang="en-US" dirty="0">
                          <a:solidFill>
                            <a:srgbClr val="002060"/>
                          </a:solidFill>
                        </a:rPr>
                        <a:t>Data collection and generation, including surveys</a:t>
                      </a:r>
                    </a:p>
                    <a:p>
                      <a:pPr marL="285750" indent="-285750">
                        <a:buFont typeface="Arial" panose="020B0604020202020204" pitchFamily="34" charset="0"/>
                        <a:buChar char="•"/>
                      </a:pPr>
                      <a:r>
                        <a:rPr lang="en-US" dirty="0">
                          <a:solidFill>
                            <a:srgbClr val="002060"/>
                          </a:solidFill>
                        </a:rPr>
                        <a:t>Limitations and context in statistical enquiry (reliability of data, bias in sampling and estimation in calculations)</a:t>
                      </a:r>
                    </a:p>
                    <a:p>
                      <a:pPr marL="285750" indent="-285750">
                        <a:buFont typeface="Arial" panose="020B0604020202020204" pitchFamily="34" charset="0"/>
                        <a:buChar char="•"/>
                      </a:pPr>
                      <a:r>
                        <a:rPr lang="en-US" dirty="0">
                          <a:solidFill>
                            <a:srgbClr val="002060"/>
                          </a:solidFill>
                        </a:rPr>
                        <a:t>Graphical representations, including pie, bar charts, stem and leaf plots, pictograms</a:t>
                      </a:r>
                    </a:p>
                    <a:p>
                      <a:pPr marL="285750" indent="-285750">
                        <a:buFont typeface="Arial" panose="020B0604020202020204" pitchFamily="34" charset="0"/>
                        <a:buChar char="•"/>
                      </a:pPr>
                      <a:r>
                        <a:rPr lang="en-US" dirty="0">
                          <a:solidFill>
                            <a:srgbClr val="002060"/>
                          </a:solidFill>
                        </a:rPr>
                        <a:t>Data visualizations and infographics</a:t>
                      </a:r>
                    </a:p>
                    <a:p>
                      <a:pPr marL="285750" indent="-285750">
                        <a:buFont typeface="Arial" panose="020B0604020202020204" pitchFamily="34" charset="0"/>
                        <a:buChar char="•"/>
                      </a:pPr>
                      <a:r>
                        <a:rPr lang="en-US" dirty="0">
                          <a:solidFill>
                            <a:srgbClr val="002060"/>
                          </a:solidFill>
                        </a:rPr>
                        <a:t>Data processing, including mean, median (measure of central tendency) and mode, for discrete and grouped data</a:t>
                      </a:r>
                    </a:p>
                    <a:p>
                      <a:pPr marL="285750" indent="-285750">
                        <a:buFont typeface="Arial" panose="020B0604020202020204" pitchFamily="34" charset="0"/>
                        <a:buChar char="•"/>
                      </a:pPr>
                      <a:r>
                        <a:rPr lang="en-US" dirty="0">
                          <a:solidFill>
                            <a:srgbClr val="002060"/>
                          </a:solidFill>
                        </a:rPr>
                        <a:t>Measures of dispersion, including range</a:t>
                      </a:r>
                    </a:p>
                    <a:p>
                      <a:pPr marL="285750" indent="-285750">
                        <a:buFont typeface="Arial" panose="020B0604020202020204" pitchFamily="34" charset="0"/>
                        <a:buChar char="•"/>
                      </a:pPr>
                      <a:r>
                        <a:rPr lang="en-US" dirty="0">
                          <a:solidFill>
                            <a:srgbClr val="002060"/>
                          </a:solidFill>
                        </a:rPr>
                        <a:t>Qualitative handling of probability</a:t>
                      </a:r>
                    </a:p>
                    <a:p>
                      <a:pPr marL="285750" indent="-285750">
                        <a:buFont typeface="Arial" panose="020B0604020202020204" pitchFamily="34" charset="0"/>
                        <a:buChar char="•"/>
                      </a:pPr>
                      <a:r>
                        <a:rPr lang="en-US" dirty="0">
                          <a:solidFill>
                            <a:srgbClr val="002060"/>
                          </a:solidFill>
                        </a:rPr>
                        <a:t>Probability of simple events</a:t>
                      </a:r>
                    </a:p>
                    <a:p>
                      <a:pPr marL="285750" indent="-285750">
                        <a:buFont typeface="Arial" panose="020B0604020202020204" pitchFamily="34" charset="0"/>
                        <a:buChar char="•"/>
                      </a:pPr>
                      <a:r>
                        <a:rPr lang="en-US" dirty="0">
                          <a:solidFill>
                            <a:srgbClr val="002060"/>
                          </a:solidFill>
                        </a:rPr>
                        <a:t>Sample spaces</a:t>
                      </a:r>
                    </a:p>
                    <a:p>
                      <a:pPr marL="285750" indent="-285750">
                        <a:buFont typeface="Arial" panose="020B0604020202020204" pitchFamily="34" charset="0"/>
                        <a:buChar char="•"/>
                      </a:pPr>
                      <a:r>
                        <a:rPr lang="en-US" dirty="0">
                          <a:solidFill>
                            <a:srgbClr val="002060"/>
                          </a:solidFill>
                        </a:rPr>
                        <a:t>Probability scale, including significance of number</a:t>
                      </a:r>
                    </a:p>
                    <a:p>
                      <a:pPr marL="285750" indent="-285750">
                        <a:buFont typeface="Arial" panose="020B0604020202020204" pitchFamily="34" charset="0"/>
                        <a:buChar char="•"/>
                      </a:pPr>
                      <a:r>
                        <a:rPr lang="en-US" dirty="0">
                          <a:solidFill>
                            <a:srgbClr val="002060"/>
                          </a:solidFill>
                        </a:rPr>
                        <a:t>Theoretical probability and experimental probability </a:t>
                      </a:r>
                    </a:p>
                  </a:txBody>
                  <a:tcPr>
                    <a:lnL w="12700" cap="flat" cmpd="sng" algn="ctr">
                      <a:solidFill>
                        <a:srgbClr val="F14124"/>
                      </a:solidFill>
                      <a:prstDash val="solid"/>
                      <a:round/>
                      <a:headEnd type="none" w="med" len="med"/>
                      <a:tailEnd type="none" w="med" len="med"/>
                    </a:lnL>
                    <a:lnR w="12700" cap="flat" cmpd="sng" algn="ctr">
                      <a:solidFill>
                        <a:srgbClr val="F14124"/>
                      </a:solidFill>
                      <a:prstDash val="solid"/>
                      <a:round/>
                      <a:headEnd type="none" w="med" len="med"/>
                      <a:tailEnd type="none" w="med" len="med"/>
                    </a:lnR>
                    <a:lnT w="12700" cap="flat" cmpd="sng" algn="ctr">
                      <a:solidFill>
                        <a:srgbClr val="F14124"/>
                      </a:solidFill>
                      <a:prstDash val="solid"/>
                      <a:round/>
                      <a:headEnd type="none" w="med" len="med"/>
                      <a:tailEnd type="none" w="med" len="med"/>
                    </a:lnT>
                    <a:lnB w="12700" cap="flat" cmpd="sng" algn="ctr">
                      <a:solidFill>
                        <a:srgbClr val="F14124"/>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800" b="1" kern="1200" dirty="0">
                        <a:solidFill>
                          <a:srgbClr val="002060"/>
                        </a:solidFill>
                        <a:latin typeface="+mn-lt"/>
                        <a:ea typeface="+mn-ea"/>
                        <a:cs typeface="+mn-cs"/>
                      </a:endParaRPr>
                    </a:p>
                    <a:p>
                      <a:pPr marL="285750" indent="-285750">
                        <a:buFont typeface="Arial" panose="020B0604020202020204" pitchFamily="34" charset="0"/>
                        <a:buChar char="•"/>
                      </a:pPr>
                      <a:endParaRPr lang="en-US" sz="1800" b="1" kern="1200" dirty="0">
                        <a:solidFill>
                          <a:srgbClr val="002060"/>
                        </a:solidFill>
                        <a:latin typeface="+mn-lt"/>
                        <a:ea typeface="+mn-ea"/>
                        <a:cs typeface="+mn-cs"/>
                      </a:endParaRPr>
                    </a:p>
                    <a:p>
                      <a:pPr marL="285750" indent="-285750">
                        <a:buFont typeface="Arial" panose="020B0604020202020204" pitchFamily="34" charset="0"/>
                        <a:buChar char="•"/>
                      </a:pPr>
                      <a:endParaRPr lang="en-US" sz="1800" b="1" kern="1200" dirty="0">
                        <a:solidFill>
                          <a:srgbClr val="002060"/>
                        </a:solidFill>
                        <a:latin typeface="+mn-lt"/>
                        <a:ea typeface="+mn-ea"/>
                        <a:cs typeface="+mn-cs"/>
                      </a:endParaRPr>
                    </a:p>
                    <a:p>
                      <a:pPr marL="285750" indent="-285750">
                        <a:buFont typeface="Arial" panose="020B0604020202020204" pitchFamily="34" charset="0"/>
                        <a:buChar char="•"/>
                      </a:pPr>
                      <a:endParaRPr lang="en-US" sz="1800" b="1" kern="1200" dirty="0">
                        <a:solidFill>
                          <a:srgbClr val="002060"/>
                        </a:solidFill>
                        <a:latin typeface="+mn-lt"/>
                        <a:ea typeface="+mn-ea"/>
                        <a:cs typeface="+mn-cs"/>
                      </a:endParaRPr>
                    </a:p>
                    <a:p>
                      <a:pPr marL="285750" indent="-285750">
                        <a:buFont typeface="Arial" panose="020B0604020202020204" pitchFamily="34" charset="0"/>
                        <a:buChar char="•"/>
                      </a:pPr>
                      <a:endParaRPr lang="en-US" sz="1800" b="1" kern="1200" dirty="0">
                        <a:solidFill>
                          <a:srgbClr val="002060"/>
                        </a:solidFill>
                        <a:latin typeface="+mn-lt"/>
                        <a:ea typeface="+mn-ea"/>
                        <a:cs typeface="+mn-cs"/>
                      </a:endParaRPr>
                    </a:p>
                    <a:p>
                      <a:pPr marL="285750" indent="-285750">
                        <a:buFont typeface="Arial" panose="020B0604020202020204" pitchFamily="34" charset="0"/>
                        <a:buChar char="•"/>
                      </a:pPr>
                      <a:endParaRPr lang="en-US" b="1" dirty="0">
                        <a:solidFill>
                          <a:schemeClr val="accent1">
                            <a:lumMod val="50000"/>
                          </a:schemeClr>
                        </a:solidFill>
                      </a:endParaRPr>
                    </a:p>
                    <a:p>
                      <a:pPr marL="285750" indent="-285750">
                        <a:buFont typeface="Arial" panose="020B0604020202020204" pitchFamily="34" charset="0"/>
                        <a:buChar char="•"/>
                      </a:pPr>
                      <a:endParaRPr lang="en-US" b="1" dirty="0">
                        <a:solidFill>
                          <a:schemeClr val="accent1">
                            <a:lumMod val="50000"/>
                          </a:schemeClr>
                        </a:solidFill>
                      </a:endParaRPr>
                    </a:p>
                    <a:p>
                      <a:pPr marL="285750" indent="-285750">
                        <a:buFont typeface="Arial" panose="020B0604020202020204" pitchFamily="34" charset="0"/>
                        <a:buChar char="•"/>
                      </a:pPr>
                      <a:endParaRPr lang="en-US" b="1" dirty="0">
                        <a:solidFill>
                          <a:schemeClr val="accent1">
                            <a:lumMod val="50000"/>
                          </a:schemeClr>
                        </a:solidFill>
                      </a:endParaRPr>
                    </a:p>
                    <a:p>
                      <a:pPr marL="285750" indent="-285750">
                        <a:buFont typeface="Arial" panose="020B0604020202020204" pitchFamily="34" charset="0"/>
                        <a:buChar char="•"/>
                      </a:pPr>
                      <a:endParaRPr lang="en-US" b="1" dirty="0">
                        <a:solidFill>
                          <a:schemeClr val="accent1">
                            <a:lumMod val="50000"/>
                          </a:schemeClr>
                        </a:solidFill>
                      </a:endParaRPr>
                    </a:p>
                    <a:p>
                      <a:pPr marL="285750" indent="-285750">
                        <a:buFont typeface="Arial" panose="020B0604020202020204" pitchFamily="34" charset="0"/>
                        <a:buChar char="•"/>
                      </a:pPr>
                      <a:endParaRPr lang="en-US" b="1" dirty="0">
                        <a:solidFill>
                          <a:schemeClr val="accent1">
                            <a:lumMod val="50000"/>
                          </a:schemeClr>
                        </a:solidFill>
                      </a:endParaRPr>
                    </a:p>
                    <a:p>
                      <a:pPr marL="285750" indent="-285750">
                        <a:buFont typeface="Arial" panose="020B0604020202020204" pitchFamily="34" charset="0"/>
                        <a:buChar char="•"/>
                      </a:pPr>
                      <a:endParaRPr lang="en-US" b="1" dirty="0">
                        <a:solidFill>
                          <a:schemeClr val="accent1">
                            <a:lumMod val="50000"/>
                          </a:schemeClr>
                        </a:solidFill>
                      </a:endParaRP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endParaRPr lang="en-US" dirty="0">
                        <a:solidFill>
                          <a:srgbClr val="002060"/>
                        </a:solidFill>
                      </a:endParaRPr>
                    </a:p>
                    <a:p>
                      <a:pPr marL="285750" indent="-285750" algn="l" defTabSz="914400" rtl="0" eaLnBrk="1" latinLnBrk="0" hangingPunct="1">
                        <a:buFont typeface="Arial" panose="020B0604020202020204" pitchFamily="34" charset="0"/>
                        <a:buChar char="•"/>
                      </a:pPr>
                      <a:endParaRPr lang="en-US" sz="1800" b="1" kern="1200" dirty="0">
                        <a:solidFill>
                          <a:schemeClr val="accent1">
                            <a:lumMod val="50000"/>
                          </a:schemeClr>
                        </a:solidFill>
                        <a:latin typeface="+mn-lt"/>
                        <a:ea typeface="+mn-ea"/>
                        <a:cs typeface="+mn-cs"/>
                      </a:endParaRP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endParaRPr lang="en-US" dirty="0">
                        <a:solidFill>
                          <a:srgbClr val="002060"/>
                        </a:solidFill>
                      </a:endParaRPr>
                    </a:p>
                    <a:p>
                      <a:pPr marL="285750" indent="-285750" algn="l" defTabSz="914400" rtl="0" eaLnBrk="1" latinLnBrk="0" hangingPunct="1">
                        <a:buFont typeface="Arial" panose="020B0604020202020204" pitchFamily="34" charset="0"/>
                        <a:buChar char="•"/>
                      </a:pPr>
                      <a:endParaRPr lang="en-US" sz="1800" b="1" kern="1200" dirty="0">
                        <a:solidFill>
                          <a:schemeClr val="accent1">
                            <a:lumMod val="50000"/>
                          </a:schemeClr>
                        </a:solidFill>
                        <a:latin typeface="+mn-lt"/>
                        <a:ea typeface="+mn-ea"/>
                        <a:cs typeface="+mn-cs"/>
                      </a:endParaRPr>
                    </a:p>
                    <a:p>
                      <a:pPr marL="285750" indent="-285750" algn="l" defTabSz="914400" rtl="0" eaLnBrk="1" latinLnBrk="0" hangingPunct="1">
                        <a:buFont typeface="Arial" panose="020B0604020202020204" pitchFamily="34" charset="0"/>
                        <a:buChar char="•"/>
                      </a:pPr>
                      <a:endParaRPr lang="en-US" sz="1800" b="1" kern="1200" dirty="0">
                        <a:solidFill>
                          <a:schemeClr val="accent1">
                            <a:lumMod val="50000"/>
                          </a:schemeClr>
                        </a:solidFill>
                        <a:latin typeface="+mn-lt"/>
                        <a:ea typeface="+mn-ea"/>
                        <a:cs typeface="+mn-cs"/>
                      </a:endParaRP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endParaRPr lang="en-US" b="1" dirty="0"/>
                    </a:p>
                  </a:txBody>
                  <a:tcPr>
                    <a:lnL w="12700" cap="flat" cmpd="sng" algn="ctr">
                      <a:solidFill>
                        <a:srgbClr val="F14124"/>
                      </a:solidFill>
                      <a:prstDash val="solid"/>
                      <a:round/>
                      <a:headEnd type="none" w="med" len="med"/>
                      <a:tailEnd type="none" w="med" len="med"/>
                    </a:lnL>
                    <a:lnR w="12700" cap="flat" cmpd="sng" algn="ctr">
                      <a:solidFill>
                        <a:srgbClr val="F14124"/>
                      </a:solidFill>
                      <a:prstDash val="solid"/>
                      <a:round/>
                      <a:headEnd type="none" w="med" len="med"/>
                      <a:tailEnd type="none" w="med" len="med"/>
                    </a:lnR>
                    <a:lnT w="12700" cap="flat" cmpd="sng" algn="ctr">
                      <a:solidFill>
                        <a:srgbClr val="F14124"/>
                      </a:solidFill>
                      <a:prstDash val="solid"/>
                      <a:round/>
                      <a:headEnd type="none" w="med" len="med"/>
                      <a:tailEnd type="none" w="med" len="med"/>
                    </a:lnT>
                    <a:lnB w="12700" cap="flat" cmpd="sng" algn="ctr">
                      <a:solidFill>
                        <a:srgbClr val="F14124"/>
                      </a:solidFill>
                      <a:prstDash val="solid"/>
                      <a:round/>
                      <a:headEnd type="none" w="med" len="med"/>
                      <a:tailEnd type="none" w="med" len="med"/>
                    </a:lnB>
                    <a:noFill/>
                  </a:tcPr>
                </a:tc>
                <a:extLst>
                  <a:ext uri="{0D108BD9-81ED-4DB2-BD59-A6C34878D82A}">
                    <a16:rowId xmlns:a16="http://schemas.microsoft.com/office/drawing/2014/main" val="3245997505"/>
                  </a:ext>
                </a:extLst>
              </a:tr>
            </a:tbl>
          </a:graphicData>
        </a:graphic>
      </p:graphicFrame>
      <p:sp>
        <p:nvSpPr>
          <p:cNvPr id="3" name="TextBox 2">
            <a:extLst>
              <a:ext uri="{FF2B5EF4-FFF2-40B4-BE49-F238E27FC236}">
                <a16:creationId xmlns:a16="http://schemas.microsoft.com/office/drawing/2014/main" id="{0A2D15A5-E28A-CE2A-5187-AAE6E88589C4}"/>
              </a:ext>
            </a:extLst>
          </p:cNvPr>
          <p:cNvSpPr txBox="1"/>
          <p:nvPr/>
        </p:nvSpPr>
        <p:spPr>
          <a:xfrm>
            <a:off x="4180840" y="495672"/>
            <a:ext cx="7858760"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Sampling techniques and response rates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Data manipulation and misinterpretation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Graphical representations, including bivariate graphs/ scatter graphs, box-and-whisker plots, cumulative frequency graphs</a:t>
            </a:r>
          </a:p>
        </p:txBody>
      </p:sp>
      <p:sp>
        <p:nvSpPr>
          <p:cNvPr id="5" name="TextBox 4">
            <a:extLst>
              <a:ext uri="{FF2B5EF4-FFF2-40B4-BE49-F238E27FC236}">
                <a16:creationId xmlns:a16="http://schemas.microsoft.com/office/drawing/2014/main" id="{BB54A6DF-2537-8336-B3FF-7FD253B0BB9D}"/>
              </a:ext>
            </a:extLst>
          </p:cNvPr>
          <p:cNvSpPr txBox="1"/>
          <p:nvPr/>
        </p:nvSpPr>
        <p:spPr>
          <a:xfrm>
            <a:off x="4180840" y="1826756"/>
            <a:ext cx="7934960" cy="1754326"/>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2060"/>
                </a:solidFill>
              </a:rPr>
              <a:t>Lines of best fit</a:t>
            </a:r>
          </a:p>
          <a:p>
            <a:pPr marL="285750" indent="-285750">
              <a:buFont typeface="Arial" panose="020B0604020202020204" pitchFamily="34" charset="0"/>
              <a:buChar char="•"/>
            </a:pPr>
            <a:r>
              <a:rPr lang="en-US" dirty="0">
                <a:solidFill>
                  <a:srgbClr val="002060"/>
                </a:solidFill>
              </a:rPr>
              <a:t>Data processing, including mean, median (measure of central tendency) and mode, for continuous data, and quartiles and percentiles for discrete and continuous data </a:t>
            </a:r>
          </a:p>
          <a:p>
            <a:pPr marL="285750" indent="-285750">
              <a:buFont typeface="Arial" panose="020B0604020202020204" pitchFamily="34" charset="0"/>
              <a:buChar char="•"/>
            </a:pPr>
            <a:r>
              <a:rPr lang="en-US" dirty="0">
                <a:solidFill>
                  <a:srgbClr val="002060"/>
                </a:solidFill>
              </a:rPr>
              <a:t>Measures of dispersion, including interquartile range (including application and relationship with the median)</a:t>
            </a:r>
          </a:p>
        </p:txBody>
      </p:sp>
      <p:sp>
        <p:nvSpPr>
          <p:cNvPr id="7" name="TextBox 6">
            <a:extLst>
              <a:ext uri="{FF2B5EF4-FFF2-40B4-BE49-F238E27FC236}">
                <a16:creationId xmlns:a16="http://schemas.microsoft.com/office/drawing/2014/main" id="{84A5C628-68A1-BC03-ED38-FE5CD57F130E}"/>
              </a:ext>
            </a:extLst>
          </p:cNvPr>
          <p:cNvSpPr txBox="1"/>
          <p:nvPr/>
        </p:nvSpPr>
        <p:spPr>
          <a:xfrm>
            <a:off x="4170680" y="4092917"/>
            <a:ext cx="801116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Describing correlation, including positive, negative, none, strong and weak</a:t>
            </a:r>
          </a:p>
        </p:txBody>
      </p:sp>
      <p:sp>
        <p:nvSpPr>
          <p:cNvPr id="9" name="TextBox 8">
            <a:extLst>
              <a:ext uri="{FF2B5EF4-FFF2-40B4-BE49-F238E27FC236}">
                <a16:creationId xmlns:a16="http://schemas.microsoft.com/office/drawing/2014/main" id="{959E19A7-245C-F545-2413-59538EE6CA32}"/>
              </a:ext>
            </a:extLst>
          </p:cNvPr>
          <p:cNvSpPr txBox="1"/>
          <p:nvPr/>
        </p:nvSpPr>
        <p:spPr>
          <a:xfrm>
            <a:off x="4180840" y="4765826"/>
            <a:ext cx="80111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Sets, including notation and operations up to three 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Probability calculations with Venn Diagrams, tree diagrams and sample space</a:t>
            </a:r>
          </a:p>
        </p:txBody>
      </p:sp>
      <p:grpSp>
        <p:nvGrpSpPr>
          <p:cNvPr id="12" name="Group 11">
            <a:extLst>
              <a:ext uri="{FF2B5EF4-FFF2-40B4-BE49-F238E27FC236}">
                <a16:creationId xmlns:a16="http://schemas.microsoft.com/office/drawing/2014/main" id="{98EEBAD5-936E-7D3A-77FD-D780EB2DA5E3}"/>
              </a:ext>
            </a:extLst>
          </p:cNvPr>
          <p:cNvGrpSpPr/>
          <p:nvPr/>
        </p:nvGrpSpPr>
        <p:grpSpPr>
          <a:xfrm>
            <a:off x="4170680" y="1584241"/>
            <a:ext cx="7945120" cy="4461053"/>
            <a:chOff x="4170680" y="1584241"/>
            <a:chExt cx="7945120" cy="4461053"/>
          </a:xfrm>
        </p:grpSpPr>
        <p:sp>
          <p:nvSpPr>
            <p:cNvPr id="4" name="TextBox 3">
              <a:extLst>
                <a:ext uri="{FF2B5EF4-FFF2-40B4-BE49-F238E27FC236}">
                  <a16:creationId xmlns:a16="http://schemas.microsoft.com/office/drawing/2014/main" id="{7EA4026B-C6B9-A66A-D8EC-BA91CE6E26F1}"/>
                </a:ext>
              </a:extLst>
            </p:cNvPr>
            <p:cNvSpPr txBox="1"/>
            <p:nvPr/>
          </p:nvSpPr>
          <p:spPr>
            <a:xfrm>
              <a:off x="4180840" y="1584241"/>
              <a:ext cx="501396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Histograms for continuous fixed interval groups</a:t>
              </a:r>
            </a:p>
          </p:txBody>
        </p:sp>
        <p:sp>
          <p:nvSpPr>
            <p:cNvPr id="6" name="TextBox 5">
              <a:extLst>
                <a:ext uri="{FF2B5EF4-FFF2-40B4-BE49-F238E27FC236}">
                  <a16:creationId xmlns:a16="http://schemas.microsoft.com/office/drawing/2014/main" id="{C1D03036-B3F9-4522-58AD-20695D7F8D44}"/>
                </a:ext>
              </a:extLst>
            </p:cNvPr>
            <p:cNvSpPr txBox="1"/>
            <p:nvPr/>
          </p:nvSpPr>
          <p:spPr>
            <a:xfrm>
              <a:off x="4170680" y="3491917"/>
              <a:ext cx="79349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Measures of dispersion, including standard deviation (including application and relationship with the mean) </a:t>
              </a:r>
            </a:p>
          </p:txBody>
        </p:sp>
        <p:sp>
          <p:nvSpPr>
            <p:cNvPr id="8" name="TextBox 7">
              <a:extLst>
                <a:ext uri="{FF2B5EF4-FFF2-40B4-BE49-F238E27FC236}">
                  <a16:creationId xmlns:a16="http://schemas.microsoft.com/office/drawing/2014/main" id="{16774700-F8B5-624D-6247-202DAC7D938F}"/>
                </a:ext>
              </a:extLst>
            </p:cNvPr>
            <p:cNvSpPr txBox="1"/>
            <p:nvPr/>
          </p:nvSpPr>
          <p:spPr>
            <a:xfrm>
              <a:off x="4180840" y="4439039"/>
              <a:ext cx="793496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Use of technology to find the numerical value for correlation and its meaning</a:t>
              </a:r>
            </a:p>
          </p:txBody>
        </p:sp>
        <p:sp>
          <p:nvSpPr>
            <p:cNvPr id="10" name="TextBox 9">
              <a:extLst>
                <a:ext uri="{FF2B5EF4-FFF2-40B4-BE49-F238E27FC236}">
                  <a16:creationId xmlns:a16="http://schemas.microsoft.com/office/drawing/2014/main" id="{4E174D0C-5FFE-C747-1536-A490C475F63C}"/>
                </a:ext>
              </a:extLst>
            </p:cNvPr>
            <p:cNvSpPr txBox="1"/>
            <p:nvPr/>
          </p:nvSpPr>
          <p:spPr>
            <a:xfrm>
              <a:off x="4180840" y="5398963"/>
              <a:ext cx="79349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Probability calculations for dependent and independent events (using the addition and multiplication rules) including conditional probability </a:t>
              </a:r>
            </a:p>
          </p:txBody>
        </p:sp>
      </p:grpSp>
      <p:sp>
        <p:nvSpPr>
          <p:cNvPr id="11" name="TextBox 10">
            <a:extLst>
              <a:ext uri="{FF2B5EF4-FFF2-40B4-BE49-F238E27FC236}">
                <a16:creationId xmlns:a16="http://schemas.microsoft.com/office/drawing/2014/main" id="{F141893C-4196-8ED2-7AC9-E1FE2CBBB804}"/>
              </a:ext>
            </a:extLst>
          </p:cNvPr>
          <p:cNvSpPr txBox="1"/>
          <p:nvPr/>
        </p:nvSpPr>
        <p:spPr>
          <a:xfrm>
            <a:off x="4180840" y="5991840"/>
            <a:ext cx="8011160"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Mutually exclusive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Combined events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Relative frequency </a:t>
            </a:r>
          </a:p>
        </p:txBody>
      </p:sp>
      <p:pic>
        <p:nvPicPr>
          <p:cNvPr id="13" name="Audio 12">
            <a:hlinkClick r:id="" action="ppaction://media"/>
            <a:extLst>
              <a:ext uri="{FF2B5EF4-FFF2-40B4-BE49-F238E27FC236}">
                <a16:creationId xmlns:a16="http://schemas.microsoft.com/office/drawing/2014/main" id="{D4775522-8B1A-47D5-9B52-6383794495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19916469"/>
      </p:ext>
    </p:extLst>
  </p:cSld>
  <p:clrMapOvr>
    <a:masterClrMapping/>
  </p:clrMapOvr>
  <mc:AlternateContent xmlns:mc="http://schemas.openxmlformats.org/markup-compatibility/2006" xmlns:p14="http://schemas.microsoft.com/office/powerpoint/2010/main">
    <mc:Choice Requires="p14">
      <p:transition spd="slow" p14:dur="2000" advTm="26016"/>
    </mc:Choice>
    <mc:Fallback xmlns="">
      <p:transition spd="slow" advTm="2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20C58C-97FC-E40A-4D24-0EEC19719FAD}"/>
              </a:ext>
            </a:extLst>
          </p:cNvPr>
          <p:cNvGrpSpPr/>
          <p:nvPr/>
        </p:nvGrpSpPr>
        <p:grpSpPr>
          <a:xfrm>
            <a:off x="122859" y="224628"/>
            <a:ext cx="6753264" cy="4008000"/>
            <a:chOff x="122859" y="224628"/>
            <a:chExt cx="6753264" cy="4008000"/>
          </a:xfrm>
        </p:grpSpPr>
        <p:sp>
          <p:nvSpPr>
            <p:cNvPr id="5" name="Text Box 57">
              <a:extLst>
                <a:ext uri="{FF2B5EF4-FFF2-40B4-BE49-F238E27FC236}">
                  <a16:creationId xmlns:a16="http://schemas.microsoft.com/office/drawing/2014/main" id="{2CF8AFCB-7AB0-B100-9EEF-700B5EC1CC58}"/>
                </a:ext>
              </a:extLst>
            </p:cNvPr>
            <p:cNvSpPr txBox="1"/>
            <p:nvPr/>
          </p:nvSpPr>
          <p:spPr>
            <a:xfrm>
              <a:off x="488620" y="224628"/>
              <a:ext cx="2664000" cy="548640"/>
            </a:xfrm>
            <a:prstGeom prst="rect">
              <a:avLst/>
            </a:prstGeom>
            <a:solidFill>
              <a:srgbClr val="FFCC99"/>
            </a:solidFill>
            <a:ln w="38100">
              <a:solidFill>
                <a:srgbClr val="C0000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C00000"/>
                    </a:solidFill>
                  </a:ln>
                  <a:solidFill>
                    <a:srgbClr val="EE6C6C"/>
                  </a:solidFill>
                  <a:uLnTx/>
                  <a:uFillTx/>
                  <a:latin typeface="Calibri" panose="020F0502020204030204" pitchFamily="34" charset="0"/>
                  <a:ea typeface="Calibri" panose="020F0502020204030204" pitchFamily="34" charset="0"/>
                  <a:cs typeface="Calibri" panose="020F0502020204030204" pitchFamily="34" charset="0"/>
                </a:rPr>
                <a:t>Reasoning with data</a:t>
              </a:r>
            </a:p>
          </p:txBody>
        </p:sp>
        <p:sp>
          <p:nvSpPr>
            <p:cNvPr id="6" name="TextBox 5">
              <a:extLst>
                <a:ext uri="{FF2B5EF4-FFF2-40B4-BE49-F238E27FC236}">
                  <a16:creationId xmlns:a16="http://schemas.microsoft.com/office/drawing/2014/main" id="{209FFB7C-65B4-6917-1D7C-F913BDC2F6E6}"/>
                </a:ext>
              </a:extLst>
            </p:cNvPr>
            <p:cNvSpPr txBox="1"/>
            <p:nvPr/>
          </p:nvSpPr>
          <p:spPr>
            <a:xfrm>
              <a:off x="122859" y="816308"/>
              <a:ext cx="6753264" cy="3416320"/>
            </a:xfrm>
            <a:prstGeom prst="rect">
              <a:avLst/>
            </a:prstGeom>
            <a:noFill/>
            <a:ln>
              <a:noFill/>
            </a:ln>
          </p:spPr>
          <p:txBody>
            <a:bodyPr wrap="square">
              <a:spAutoFit/>
            </a:bodyPr>
            <a:lstStyle/>
            <a:p>
              <a:r>
                <a:rPr lang="en-US" dirty="0">
                  <a:solidFill>
                    <a:srgbClr val="002060"/>
                  </a:solidFill>
                </a:rPr>
                <a:t>• Manual calculation of standard deviation and correlation coefficient</a:t>
              </a:r>
            </a:p>
            <a:p>
              <a:r>
                <a:rPr lang="en-US" dirty="0">
                  <a:solidFill>
                    <a:srgbClr val="002060"/>
                  </a:solidFill>
                </a:rPr>
                <a:t>• Histograms and frequency polygons</a:t>
              </a:r>
            </a:p>
            <a:p>
              <a:r>
                <a:rPr lang="en-US" dirty="0">
                  <a:solidFill>
                    <a:srgbClr val="002060"/>
                  </a:solidFill>
                </a:rPr>
                <a:t>• Covariance</a:t>
              </a:r>
            </a:p>
            <a:p>
              <a:r>
                <a:rPr lang="en-US" dirty="0">
                  <a:solidFill>
                    <a:srgbClr val="002060"/>
                  </a:solidFill>
                </a:rPr>
                <a:t>• Interpolation and extrapolation</a:t>
              </a:r>
            </a:p>
            <a:p>
              <a:r>
                <a:rPr lang="en-US" dirty="0">
                  <a:solidFill>
                    <a:srgbClr val="002060"/>
                  </a:solidFill>
                </a:rPr>
                <a:t>• Confirmation bias</a:t>
              </a:r>
            </a:p>
            <a:p>
              <a:r>
                <a:rPr lang="en-US" dirty="0">
                  <a:solidFill>
                    <a:srgbClr val="002060"/>
                  </a:solidFill>
                </a:rPr>
                <a:t>• Counting principles</a:t>
              </a:r>
            </a:p>
            <a:p>
              <a:r>
                <a:rPr lang="en-US" dirty="0">
                  <a:solidFill>
                    <a:srgbClr val="002060"/>
                  </a:solidFill>
                </a:rPr>
                <a:t>• Combinatorics</a:t>
              </a:r>
            </a:p>
            <a:p>
              <a:r>
                <a:rPr lang="en-US" dirty="0">
                  <a:solidFill>
                    <a:srgbClr val="002060"/>
                  </a:solidFill>
                </a:rPr>
                <a:t>• Permutations</a:t>
              </a:r>
            </a:p>
            <a:p>
              <a:r>
                <a:rPr lang="en-US" dirty="0">
                  <a:solidFill>
                    <a:srgbClr val="002060"/>
                  </a:solidFill>
                </a:rPr>
                <a:t>• Factorials</a:t>
              </a:r>
            </a:p>
            <a:p>
              <a:r>
                <a:rPr lang="en-US" dirty="0">
                  <a:solidFill>
                    <a:srgbClr val="002060"/>
                  </a:solidFill>
                </a:rPr>
                <a:t>• Geometric mean</a:t>
              </a:r>
            </a:p>
            <a:p>
              <a:r>
                <a:rPr lang="en-US" dirty="0">
                  <a:solidFill>
                    <a:srgbClr val="002060"/>
                  </a:solidFill>
                </a:rPr>
                <a:t>• Regression—interpretation of results</a:t>
              </a:r>
            </a:p>
            <a:p>
              <a:r>
                <a:rPr lang="en-US" dirty="0">
                  <a:solidFill>
                    <a:srgbClr val="002060"/>
                  </a:solidFill>
                </a:rPr>
                <a:t>• Networks and probability, Pascal’s triangle</a:t>
              </a:r>
            </a:p>
          </p:txBody>
        </p:sp>
      </p:grpSp>
      <p:grpSp>
        <p:nvGrpSpPr>
          <p:cNvPr id="12" name="Group 11">
            <a:extLst>
              <a:ext uri="{FF2B5EF4-FFF2-40B4-BE49-F238E27FC236}">
                <a16:creationId xmlns:a16="http://schemas.microsoft.com/office/drawing/2014/main" id="{A3EEEAE0-4BDD-059C-F145-D796188C44D3}"/>
              </a:ext>
            </a:extLst>
          </p:cNvPr>
          <p:cNvGrpSpPr/>
          <p:nvPr/>
        </p:nvGrpSpPr>
        <p:grpSpPr>
          <a:xfrm>
            <a:off x="456399" y="228146"/>
            <a:ext cx="11612741" cy="6541192"/>
            <a:chOff x="456399" y="228146"/>
            <a:chExt cx="11612741" cy="6541192"/>
          </a:xfrm>
        </p:grpSpPr>
        <p:sp>
          <p:nvSpPr>
            <p:cNvPr id="2" name="Text Box 57">
              <a:extLst>
                <a:ext uri="{FF2B5EF4-FFF2-40B4-BE49-F238E27FC236}">
                  <a16:creationId xmlns:a16="http://schemas.microsoft.com/office/drawing/2014/main" id="{9F8E9FA0-D452-FF2B-B32A-639E52964AB4}"/>
                </a:ext>
              </a:extLst>
            </p:cNvPr>
            <p:cNvSpPr txBox="1"/>
            <p:nvPr/>
          </p:nvSpPr>
          <p:spPr>
            <a:xfrm>
              <a:off x="5649423" y="3587061"/>
              <a:ext cx="2340000" cy="548640"/>
            </a:xfrm>
            <a:prstGeom prst="rect">
              <a:avLst/>
            </a:prstGeom>
            <a:solidFill>
              <a:srgbClr val="E3B6FC"/>
            </a:solidFill>
            <a:ln w="38100">
              <a:solidFill>
                <a:srgbClr val="7030A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7030A0"/>
                    </a:solidFill>
                  </a:ln>
                  <a:solidFill>
                    <a:srgbClr val="A568D2"/>
                  </a:solidFill>
                  <a:uLnTx/>
                  <a:uFillTx/>
                  <a:latin typeface="Calibri" panose="020F0502020204030204" pitchFamily="34" charset="0"/>
                  <a:ea typeface="Calibri" panose="020F0502020204030204" pitchFamily="34" charset="0"/>
                  <a:cs typeface="Calibri" panose="020F0502020204030204" pitchFamily="34" charset="0"/>
                </a:rPr>
                <a:t>Spatial reasoning</a:t>
              </a:r>
            </a:p>
          </p:txBody>
        </p:sp>
        <p:sp>
          <p:nvSpPr>
            <p:cNvPr id="3" name="TextBox 2">
              <a:extLst>
                <a:ext uri="{FF2B5EF4-FFF2-40B4-BE49-F238E27FC236}">
                  <a16:creationId xmlns:a16="http://schemas.microsoft.com/office/drawing/2014/main" id="{830DC947-A0FA-42D3-D864-25E6F10E1C65}"/>
                </a:ext>
              </a:extLst>
            </p:cNvPr>
            <p:cNvSpPr txBox="1"/>
            <p:nvPr/>
          </p:nvSpPr>
          <p:spPr>
            <a:xfrm>
              <a:off x="7989423" y="4184015"/>
              <a:ext cx="3964031" cy="2585323"/>
            </a:xfrm>
            <a:prstGeom prst="rect">
              <a:avLst/>
            </a:prstGeom>
            <a:noFill/>
            <a:ln>
              <a:noFill/>
            </a:ln>
          </p:spPr>
          <p:txBody>
            <a:bodyPr wrap="square">
              <a:spAutoFit/>
            </a:bodyPr>
            <a:lstStyle/>
            <a:p>
              <a:r>
                <a:rPr lang="en-US" b="1" dirty="0">
                  <a:solidFill>
                    <a:srgbClr val="002060"/>
                  </a:solidFill>
                </a:rPr>
                <a:t>Trigonometry </a:t>
              </a:r>
            </a:p>
            <a:p>
              <a:r>
                <a:rPr lang="en-US" dirty="0">
                  <a:solidFill>
                    <a:srgbClr val="002060"/>
                  </a:solidFill>
                </a:rPr>
                <a:t>• Three-dimensional coordinate geometry</a:t>
              </a:r>
            </a:p>
            <a:p>
              <a:r>
                <a:rPr lang="en-US" dirty="0">
                  <a:solidFill>
                    <a:srgbClr val="002060"/>
                  </a:solidFill>
                </a:rPr>
                <a:t>• Area of a triangle rule</a:t>
              </a:r>
            </a:p>
            <a:p>
              <a:r>
                <a:rPr lang="en-US" dirty="0">
                  <a:solidFill>
                    <a:srgbClr val="002060"/>
                  </a:solidFill>
                </a:rPr>
                <a:t>• Unit circle</a:t>
              </a:r>
            </a:p>
            <a:p>
              <a:r>
                <a:rPr lang="en-US" dirty="0">
                  <a:solidFill>
                    <a:srgbClr val="002060"/>
                  </a:solidFill>
                </a:rPr>
                <a:t>• Radians</a:t>
              </a:r>
            </a:p>
            <a:p>
              <a:r>
                <a:rPr lang="en-US" dirty="0">
                  <a:solidFill>
                    <a:srgbClr val="002060"/>
                  </a:solidFill>
                </a:rPr>
                <a:t>• Equation of a circle with </a:t>
              </a:r>
              <a:r>
                <a:rPr lang="en-US" dirty="0" err="1">
                  <a:solidFill>
                    <a:srgbClr val="002060"/>
                  </a:solidFill>
                </a:rPr>
                <a:t>centre</a:t>
              </a:r>
              <a:r>
                <a:rPr lang="en-US" dirty="0">
                  <a:solidFill>
                    <a:srgbClr val="002060"/>
                  </a:solidFill>
                </a:rPr>
                <a:t> at the origin</a:t>
              </a:r>
            </a:p>
            <a:p>
              <a:r>
                <a:rPr lang="en-US" dirty="0">
                  <a:solidFill>
                    <a:srgbClr val="002060"/>
                  </a:solidFill>
                </a:rPr>
                <a:t>• Trigonometric identities</a:t>
              </a:r>
            </a:p>
          </p:txBody>
        </p:sp>
        <p:sp>
          <p:nvSpPr>
            <p:cNvPr id="4" name="TextBox 3">
              <a:extLst>
                <a:ext uri="{FF2B5EF4-FFF2-40B4-BE49-F238E27FC236}">
                  <a16:creationId xmlns:a16="http://schemas.microsoft.com/office/drawing/2014/main" id="{CFA5F8AC-A770-16F3-0595-E5788C64FF1C}"/>
                </a:ext>
              </a:extLst>
            </p:cNvPr>
            <p:cNvSpPr txBox="1"/>
            <p:nvPr/>
          </p:nvSpPr>
          <p:spPr>
            <a:xfrm>
              <a:off x="4328160" y="4184015"/>
              <a:ext cx="3661263" cy="2585323"/>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Geometry</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Fractals (informal 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Dilation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Inscribing and circumscribing shapes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Arc length and sector using radians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Polar coordinates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Vector notation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Vector spaces</a:t>
              </a:r>
            </a:p>
          </p:txBody>
        </p:sp>
        <p:sp>
          <p:nvSpPr>
            <p:cNvPr id="7" name="Text Box 57">
              <a:extLst>
                <a:ext uri="{FF2B5EF4-FFF2-40B4-BE49-F238E27FC236}">
                  <a16:creationId xmlns:a16="http://schemas.microsoft.com/office/drawing/2014/main" id="{020736C9-3006-1836-17F1-36871603EB65}"/>
                </a:ext>
              </a:extLst>
            </p:cNvPr>
            <p:cNvSpPr txBox="1"/>
            <p:nvPr/>
          </p:nvSpPr>
          <p:spPr>
            <a:xfrm>
              <a:off x="7323163" y="228146"/>
              <a:ext cx="4345916" cy="548640"/>
            </a:xfrm>
            <a:prstGeom prst="rect">
              <a:avLst/>
            </a:prstGeom>
            <a:solidFill>
              <a:srgbClr val="FFFF99"/>
            </a:solidFill>
            <a:ln w="38100">
              <a:solidFill>
                <a:srgbClr val="C09200"/>
              </a:solidFill>
            </a:ln>
            <a:effectLst>
              <a:innerShdw blurRad="114300">
                <a:srgbClr val="7030A0"/>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C09200"/>
                    </a:solidFill>
                  </a:ln>
                  <a:solidFill>
                    <a:srgbClr val="FFC000"/>
                  </a:solidFill>
                  <a:uLnTx/>
                  <a:uFillTx/>
                  <a:latin typeface="Calibri" panose="020F0502020204030204" pitchFamily="34" charset="0"/>
                  <a:ea typeface="Calibri" panose="020F0502020204030204" pitchFamily="34" charset="0"/>
                  <a:cs typeface="Calibri" panose="020F0502020204030204" pitchFamily="34" charset="0"/>
                </a:rPr>
                <a:t>Numerical and abstract reasoning</a:t>
              </a:r>
            </a:p>
          </p:txBody>
        </p:sp>
        <p:sp>
          <p:nvSpPr>
            <p:cNvPr id="8" name="TextBox 7">
              <a:extLst>
                <a:ext uri="{FF2B5EF4-FFF2-40B4-BE49-F238E27FC236}">
                  <a16:creationId xmlns:a16="http://schemas.microsoft.com/office/drawing/2014/main" id="{39288FD3-F6B3-2042-5D97-98132CCE7A04}"/>
                </a:ext>
              </a:extLst>
            </p:cNvPr>
            <p:cNvSpPr txBox="1"/>
            <p:nvPr/>
          </p:nvSpPr>
          <p:spPr>
            <a:xfrm>
              <a:off x="6876123" y="821650"/>
              <a:ext cx="5193017" cy="2585323"/>
            </a:xfrm>
            <a:prstGeom prst="rect">
              <a:avLst/>
            </a:prstGeom>
            <a:noFill/>
            <a:ln>
              <a:noFill/>
            </a:ln>
          </p:spPr>
          <p:txBody>
            <a:bodyPr wrap="square">
              <a:spAutoFit/>
            </a:bodyPr>
            <a:lstStyle/>
            <a:p>
              <a:r>
                <a:rPr lang="en-US" b="1" dirty="0">
                  <a:solidFill>
                    <a:srgbClr val="002060"/>
                  </a:solidFill>
                </a:rPr>
                <a:t>Number</a:t>
              </a:r>
            </a:p>
            <a:p>
              <a:r>
                <a:rPr lang="en-US" dirty="0">
                  <a:solidFill>
                    <a:srgbClr val="002060"/>
                  </a:solidFill>
                </a:rPr>
                <a:t>• Rationalizing the denominator</a:t>
              </a:r>
            </a:p>
            <a:p>
              <a:r>
                <a:rPr lang="en-US" dirty="0">
                  <a:solidFill>
                    <a:srgbClr val="002060"/>
                  </a:solidFill>
                </a:rPr>
                <a:t>• Number bases</a:t>
              </a:r>
            </a:p>
            <a:p>
              <a:r>
                <a:rPr lang="en-US" b="1" dirty="0">
                  <a:solidFill>
                    <a:srgbClr val="002060"/>
                  </a:solidFill>
                </a:rPr>
                <a:t>Algebra</a:t>
              </a:r>
            </a:p>
            <a:p>
              <a:r>
                <a:rPr lang="en-US" dirty="0">
                  <a:solidFill>
                    <a:srgbClr val="002060"/>
                  </a:solidFill>
                </a:rPr>
                <a:t>• Exponential equations</a:t>
              </a:r>
            </a:p>
            <a:p>
              <a:r>
                <a:rPr lang="en-US" dirty="0">
                  <a:solidFill>
                    <a:srgbClr val="002060"/>
                  </a:solidFill>
                </a:rPr>
                <a:t>• Use notation and formulae to find the summation of an arithmetic sequence and a geometric sequence</a:t>
              </a:r>
            </a:p>
            <a:p>
              <a:r>
                <a:rPr lang="en-US" dirty="0">
                  <a:solidFill>
                    <a:srgbClr val="002060"/>
                  </a:solidFill>
                </a:rPr>
                <a:t>• Sigma notation</a:t>
              </a:r>
            </a:p>
            <a:p>
              <a:r>
                <a:rPr lang="en-US" dirty="0">
                  <a:solidFill>
                    <a:srgbClr val="002060"/>
                  </a:solidFill>
                </a:rPr>
                <a:t>• Convergence and divergence</a:t>
              </a:r>
            </a:p>
          </p:txBody>
        </p:sp>
        <p:sp>
          <p:nvSpPr>
            <p:cNvPr id="9" name="Text Box 57">
              <a:extLst>
                <a:ext uri="{FF2B5EF4-FFF2-40B4-BE49-F238E27FC236}">
                  <a16:creationId xmlns:a16="http://schemas.microsoft.com/office/drawing/2014/main" id="{A2E4F353-BA75-B754-9279-63942235CDA0}"/>
                </a:ext>
              </a:extLst>
            </p:cNvPr>
            <p:cNvSpPr txBox="1"/>
            <p:nvPr/>
          </p:nvSpPr>
          <p:spPr>
            <a:xfrm>
              <a:off x="514766" y="4376472"/>
              <a:ext cx="2736000" cy="548640"/>
            </a:xfrm>
            <a:prstGeom prst="rect">
              <a:avLst/>
            </a:prstGeom>
            <a:solidFill>
              <a:srgbClr val="CCFF99"/>
            </a:solidFill>
            <a:ln w="38100">
              <a:solidFill>
                <a:srgbClr val="00B05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00B050"/>
                    </a:solidFill>
                  </a:ln>
                  <a:solidFill>
                    <a:srgbClr val="92D050"/>
                  </a:solidFill>
                  <a:uLnTx/>
                  <a:uFillTx/>
                  <a:latin typeface="Calibri" panose="020F0502020204030204" pitchFamily="34" charset="0"/>
                  <a:ea typeface="Calibri" panose="020F0502020204030204" pitchFamily="34" charset="0"/>
                  <a:cs typeface="Calibri" panose="020F0502020204030204" pitchFamily="34" charset="0"/>
                </a:rPr>
                <a:t>Thinking with models</a:t>
              </a:r>
            </a:p>
          </p:txBody>
        </p:sp>
        <p:sp>
          <p:nvSpPr>
            <p:cNvPr id="10" name="TextBox 9">
              <a:extLst>
                <a:ext uri="{FF2B5EF4-FFF2-40B4-BE49-F238E27FC236}">
                  <a16:creationId xmlns:a16="http://schemas.microsoft.com/office/drawing/2014/main" id="{2B7B5046-FA15-9593-694D-1B0444A0E096}"/>
                </a:ext>
              </a:extLst>
            </p:cNvPr>
            <p:cNvSpPr txBox="1"/>
            <p:nvPr/>
          </p:nvSpPr>
          <p:spPr>
            <a:xfrm>
              <a:off x="456399" y="4981492"/>
              <a:ext cx="3043092" cy="1754326"/>
            </a:xfrm>
            <a:prstGeom prst="rect">
              <a:avLst/>
            </a:prstGeom>
            <a:noFill/>
            <a:ln>
              <a:noFill/>
            </a:ln>
          </p:spPr>
          <p:txBody>
            <a:bodyPr wrap="square">
              <a:spAutoFit/>
            </a:bodyPr>
            <a:lstStyle/>
            <a:p>
              <a:r>
                <a:rPr lang="en-US" dirty="0">
                  <a:solidFill>
                    <a:srgbClr val="002060"/>
                  </a:solidFill>
                </a:rPr>
                <a:t>• Transforming cubic, and trigonometric functions</a:t>
              </a:r>
            </a:p>
            <a:p>
              <a:r>
                <a:rPr lang="en-US" dirty="0">
                  <a:solidFill>
                    <a:srgbClr val="002060"/>
                  </a:solidFill>
                </a:rPr>
                <a:t>• Functions including ln and e</a:t>
              </a:r>
            </a:p>
            <a:p>
              <a:r>
                <a:rPr lang="en-US" dirty="0">
                  <a:solidFill>
                    <a:srgbClr val="002060"/>
                  </a:solidFill>
                </a:rPr>
                <a:t>• Composite functions</a:t>
              </a:r>
            </a:p>
            <a:p>
              <a:r>
                <a:rPr lang="en-US" dirty="0">
                  <a:solidFill>
                    <a:srgbClr val="002060"/>
                  </a:solidFill>
                </a:rPr>
                <a:t>• Inverse functions</a:t>
              </a:r>
            </a:p>
            <a:p>
              <a:r>
                <a:rPr lang="en-US" dirty="0">
                  <a:solidFill>
                    <a:srgbClr val="002060"/>
                  </a:solidFill>
                </a:rPr>
                <a:t>• Logarithmic functions</a:t>
              </a:r>
            </a:p>
          </p:txBody>
        </p:sp>
      </p:grpSp>
      <p:sp>
        <p:nvSpPr>
          <p:cNvPr id="11" name="TextBox 10">
            <a:extLst>
              <a:ext uri="{FF2B5EF4-FFF2-40B4-BE49-F238E27FC236}">
                <a16:creationId xmlns:a16="http://schemas.microsoft.com/office/drawing/2014/main" id="{4DF9141E-6E41-0DC0-05AB-96DD334A34E3}"/>
              </a:ext>
            </a:extLst>
          </p:cNvPr>
          <p:cNvSpPr txBox="1"/>
          <p:nvPr/>
        </p:nvSpPr>
        <p:spPr>
          <a:xfrm>
            <a:off x="4051821" y="135296"/>
            <a:ext cx="2675791"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Enrichment</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Audio 13">
            <a:hlinkClick r:id="" action="ppaction://media"/>
            <a:extLst>
              <a:ext uri="{FF2B5EF4-FFF2-40B4-BE49-F238E27FC236}">
                <a16:creationId xmlns:a16="http://schemas.microsoft.com/office/drawing/2014/main" id="{62C80BC4-925B-401A-B243-DDF31FE9C9A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39716348"/>
      </p:ext>
    </p:extLst>
  </p:cSld>
  <p:clrMapOvr>
    <a:masterClrMapping/>
  </p:clrMapOvr>
  <mc:AlternateContent xmlns:mc="http://schemas.openxmlformats.org/markup-compatibility/2006" xmlns:p14="http://schemas.microsoft.com/office/powerpoint/2010/main">
    <mc:Choice Requires="p14">
      <p:transition spd="slow" p14:dur="2000" advTm="38903"/>
    </mc:Choice>
    <mc:Fallback xmlns="">
      <p:transition spd="slow" advTm="3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2C0B6-039F-3775-F853-E0D3A1F3389F}"/>
              </a:ext>
            </a:extLst>
          </p:cNvPr>
          <p:cNvSpPr txBox="1"/>
          <p:nvPr/>
        </p:nvSpPr>
        <p:spPr>
          <a:xfrm>
            <a:off x="3693694" y="99278"/>
            <a:ext cx="4584032" cy="584775"/>
          </a:xfrm>
          <a:prstGeom prst="rect">
            <a:avLst/>
          </a:prstGeom>
          <a:noFill/>
        </p:spPr>
        <p:txBody>
          <a:bodyPr wrap="square">
            <a:spAutoFit/>
          </a:bodyPr>
          <a:lstStyle/>
          <a:p>
            <a:r>
              <a:rPr lang="en-US" sz="3200" b="1" dirty="0">
                <a:solidFill>
                  <a:srgbClr val="002060"/>
                </a:solidFill>
              </a:rPr>
              <a:t>Assessment objectives</a:t>
            </a:r>
          </a:p>
        </p:txBody>
      </p:sp>
      <p:graphicFrame>
        <p:nvGraphicFramePr>
          <p:cNvPr id="7" name="Table 7">
            <a:extLst>
              <a:ext uri="{FF2B5EF4-FFF2-40B4-BE49-F238E27FC236}">
                <a16:creationId xmlns:a16="http://schemas.microsoft.com/office/drawing/2014/main" id="{FD7988FF-E81A-6894-824B-5E0945D05B0E}"/>
              </a:ext>
            </a:extLst>
          </p:cNvPr>
          <p:cNvGraphicFramePr>
            <a:graphicFrameLocks noGrp="1"/>
          </p:cNvGraphicFramePr>
          <p:nvPr>
            <p:extLst>
              <p:ext uri="{D42A27DB-BD31-4B8C-83A1-F6EECF244321}">
                <p14:modId xmlns:p14="http://schemas.microsoft.com/office/powerpoint/2010/main" val="3405806850"/>
              </p:ext>
            </p:extLst>
          </p:nvPr>
        </p:nvGraphicFramePr>
        <p:xfrm>
          <a:off x="792881" y="818807"/>
          <a:ext cx="10385659" cy="5120640"/>
        </p:xfrm>
        <a:graphic>
          <a:graphicData uri="http://schemas.openxmlformats.org/drawingml/2006/table">
            <a:tbl>
              <a:tblPr firstRow="1" bandRow="1">
                <a:tableStyleId>{7DF18680-E054-41AD-8BC1-D1AEF772440D}</a:tableStyleId>
              </a:tblPr>
              <a:tblGrid>
                <a:gridCol w="2123574">
                  <a:extLst>
                    <a:ext uri="{9D8B030D-6E8A-4147-A177-3AD203B41FA5}">
                      <a16:colId xmlns:a16="http://schemas.microsoft.com/office/drawing/2014/main" val="3168862955"/>
                    </a:ext>
                  </a:extLst>
                </a:gridCol>
                <a:gridCol w="8262085">
                  <a:extLst>
                    <a:ext uri="{9D8B030D-6E8A-4147-A177-3AD203B41FA5}">
                      <a16:colId xmlns:a16="http://schemas.microsoft.com/office/drawing/2014/main" val="978179483"/>
                    </a:ext>
                  </a:extLst>
                </a:gridCol>
              </a:tblGrid>
              <a:tr h="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rPr>
                        <a:t>DP Mathematics: Analysis and approaches / Applications and interpretation</a:t>
                      </a:r>
                      <a:endParaRPr lang="en-US" sz="2400" dirty="0"/>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solidFill>
                  </a:tcPr>
                </a:tc>
                <a:tc hMerge="1">
                  <a:txBody>
                    <a:bodyPr/>
                    <a:lstStyle/>
                    <a:p>
                      <a:endParaRPr lang="en-US" dirty="0"/>
                    </a:p>
                  </a:txBody>
                  <a:tcPr/>
                </a:tc>
                <a:extLst>
                  <a:ext uri="{0D108BD9-81ED-4DB2-BD59-A6C34878D82A}">
                    <a16:rowId xmlns:a16="http://schemas.microsoft.com/office/drawing/2014/main" val="3535658650"/>
                  </a:ext>
                </a:extLst>
              </a:tr>
              <a:tr h="143987">
                <a:tc>
                  <a: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b="1" dirty="0">
                          <a:solidFill>
                            <a:srgbClr val="002060"/>
                          </a:solidFill>
                        </a:rPr>
                        <a:t>Knowledge and understanding</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solidFill>
                            <a:srgbClr val="002060"/>
                          </a:solidFill>
                        </a:rPr>
                        <a:t>Recall, select and use their knowledge of mathematical facts, concepts and techniques in a variety of familiar and unfamiliar contexts.</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2816973174"/>
                  </a:ext>
                </a:extLst>
              </a:tr>
              <a:tr h="370840">
                <a:tc>
                  <a: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b="1" dirty="0">
                          <a:solidFill>
                            <a:srgbClr val="002060"/>
                          </a:solidFill>
                        </a:rPr>
                        <a:t>Problem solving</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solidFill>
                            <a:srgbClr val="002060"/>
                          </a:solidFill>
                        </a:rPr>
                        <a:t>Recall, select and use their knowledge of mathematical skills, results and models in both abstract and real-world contexts to solve problems. </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14526187"/>
                  </a:ext>
                </a:extLst>
              </a:tr>
              <a:tr h="370840">
                <a:tc>
                  <a:txBody>
                    <a:bodyPr/>
                    <a:lstStyle/>
                    <a:p>
                      <a:pPr marL="0" marR="0" lvl="0" indent="0" algn="l" defTabSz="914400" rtl="0" eaLnBrk="1" fontAlgn="auto" latinLnBrk="0" hangingPunct="1">
                        <a:lnSpc>
                          <a:spcPct val="100000"/>
                        </a:lnSpc>
                        <a:spcBef>
                          <a:spcPts val="600"/>
                        </a:spcBef>
                        <a:spcAft>
                          <a:spcPts val="600"/>
                        </a:spcAft>
                        <a:buClrTx/>
                        <a:buSzTx/>
                        <a:buFont typeface="+mj-lt"/>
                        <a:buNone/>
                        <a:tabLst/>
                        <a:defRPr/>
                      </a:pPr>
                      <a:r>
                        <a:rPr lang="en-US" b="1" dirty="0">
                          <a:solidFill>
                            <a:srgbClr val="002060"/>
                          </a:solidFill>
                        </a:rPr>
                        <a:t>Communication and interpretation</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solidFill>
                            <a:srgbClr val="002060"/>
                          </a:solidFill>
                        </a:rPr>
                        <a:t>Transform common realistic contexts into mathematics; comment on the context; sketch or draw mathematical diagrams, graphs or constructions both on paper and using technology; record methods, solutions and conclusions using standardized notation; use appropriate notation and terminology.</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323002970"/>
                  </a:ext>
                </a:extLst>
              </a:tr>
              <a:tr h="370840">
                <a:tc>
                  <a:txBody>
                    <a:bodyPr/>
                    <a:lstStyle/>
                    <a:p>
                      <a:pPr marL="0" indent="0" algn="l">
                        <a:spcBef>
                          <a:spcPts val="600"/>
                        </a:spcBef>
                        <a:spcAft>
                          <a:spcPts val="600"/>
                        </a:spcAft>
                        <a:buFont typeface="+mj-lt"/>
                        <a:buNone/>
                      </a:pPr>
                      <a:r>
                        <a:rPr lang="en-US" b="1" dirty="0">
                          <a:solidFill>
                            <a:srgbClr val="002060"/>
                          </a:solidFill>
                        </a:rPr>
                        <a:t>Technology</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a:spcBef>
                          <a:spcPts val="600"/>
                        </a:spcBef>
                        <a:spcAft>
                          <a:spcPts val="600"/>
                        </a:spcAft>
                      </a:pPr>
                      <a:r>
                        <a:rPr kumimoji="0" lang="en-US" sz="1800" b="0" u="none" strike="noStrike" kern="1200" cap="none" spc="0" normalizeH="0" baseline="0" noProof="0" dirty="0">
                          <a:ln>
                            <a:noFill/>
                          </a:ln>
                          <a:solidFill>
                            <a:srgbClr val="002060"/>
                          </a:solidFill>
                          <a:effectLst/>
                          <a:uLnTx/>
                          <a:uFillTx/>
                        </a:rPr>
                        <a:t>Use technology accurately, appropriately and efficiently both to explore new ideas and to solve problems.</a:t>
                      </a:r>
                      <a:endParaRPr lang="en-US" dirty="0">
                        <a:solidFill>
                          <a:srgbClr val="002060"/>
                        </a:solidFill>
                      </a:endParaRP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631466231"/>
                  </a:ext>
                </a:extLst>
              </a:tr>
              <a:tr h="370840">
                <a:tc>
                  <a:txBody>
                    <a:bodyPr/>
                    <a:lstStyle/>
                    <a:p>
                      <a:pPr marL="0" indent="0" algn="l">
                        <a:spcBef>
                          <a:spcPts val="600"/>
                        </a:spcBef>
                        <a:spcAft>
                          <a:spcPts val="600"/>
                        </a:spcAft>
                        <a:buFont typeface="+mj-lt"/>
                        <a:buNone/>
                      </a:pPr>
                      <a:r>
                        <a:rPr kumimoji="0" lang="en-US" sz="1800" b="1" u="none" strike="noStrike" kern="1200" cap="none" spc="0" normalizeH="0" baseline="0" noProof="0" dirty="0">
                          <a:ln>
                            <a:noFill/>
                          </a:ln>
                          <a:solidFill>
                            <a:srgbClr val="002060"/>
                          </a:solidFill>
                          <a:effectLst/>
                          <a:uLnTx/>
                          <a:uFillTx/>
                        </a:rPr>
                        <a:t>Reasoning</a:t>
                      </a:r>
                      <a:endParaRPr lang="en-US" b="1" dirty="0">
                        <a:solidFill>
                          <a:srgbClr val="002060"/>
                        </a:solidFill>
                      </a:endParaRP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a:spcBef>
                          <a:spcPts val="600"/>
                        </a:spcBef>
                        <a:spcAft>
                          <a:spcPts val="600"/>
                        </a:spcAft>
                      </a:pPr>
                      <a:r>
                        <a:rPr kumimoji="0" lang="en-US" sz="1800" b="0" u="none" strike="noStrike" kern="1200" cap="none" spc="0" normalizeH="0" baseline="0" noProof="0" dirty="0">
                          <a:ln>
                            <a:noFill/>
                          </a:ln>
                          <a:solidFill>
                            <a:srgbClr val="002060"/>
                          </a:solidFill>
                          <a:effectLst/>
                          <a:uLnTx/>
                          <a:uFillTx/>
                        </a:rPr>
                        <a:t>Construct mathematical arguments through use of precise statements, logical deduction and inference and by the manipulation of mathematical expressions. </a:t>
                      </a:r>
                      <a:endParaRPr lang="en-US" dirty="0">
                        <a:solidFill>
                          <a:srgbClr val="002060"/>
                        </a:solidFill>
                      </a:endParaRP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633216709"/>
                  </a:ext>
                </a:extLst>
              </a:tr>
              <a:tr h="0">
                <a:tc>
                  <a:txBody>
                    <a:bodyPr/>
                    <a:lstStyle/>
                    <a:p>
                      <a:pPr marL="0" indent="0" algn="l">
                        <a:spcBef>
                          <a:spcPts val="600"/>
                        </a:spcBef>
                        <a:spcAft>
                          <a:spcPts val="600"/>
                        </a:spcAft>
                        <a:buFont typeface="+mj-lt"/>
                        <a:buNone/>
                      </a:pPr>
                      <a:r>
                        <a:rPr lang="en-US" b="1" dirty="0">
                          <a:solidFill>
                            <a:srgbClr val="002060"/>
                          </a:solidFill>
                        </a:rPr>
                        <a:t>Inquiry approaches</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solidFill>
                            <a:srgbClr val="002060"/>
                          </a:solidFill>
                        </a:rPr>
                        <a:t>Investigate unfamiliar situations, both abstract and from the real world, involving organizing and analyzing information, making conjectures, drawing conclusions, and testing their validity.</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302158386"/>
                  </a:ext>
                </a:extLst>
              </a:tr>
            </a:tbl>
          </a:graphicData>
        </a:graphic>
      </p:graphicFrame>
      <p:pic>
        <p:nvPicPr>
          <p:cNvPr id="2" name="Audio 1">
            <a:hlinkClick r:id="" action="ppaction://media"/>
            <a:extLst>
              <a:ext uri="{FF2B5EF4-FFF2-40B4-BE49-F238E27FC236}">
                <a16:creationId xmlns:a16="http://schemas.microsoft.com/office/drawing/2014/main" id="{ED7F2113-BD68-4223-AE51-454651B19E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4" name="TextBox 3">
            <a:extLst>
              <a:ext uri="{FF2B5EF4-FFF2-40B4-BE49-F238E27FC236}">
                <a16:creationId xmlns:a16="http://schemas.microsoft.com/office/drawing/2014/main" id="{87E8B9BB-C7FF-7F07-F75B-EB2C2A3ED257}"/>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2293112177"/>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CF48517-94E1-08E3-3605-5407F282F218}"/>
              </a:ext>
            </a:extLst>
          </p:cNvPr>
          <p:cNvGraphicFramePr>
            <a:graphicFrameLocks noGrp="1"/>
          </p:cNvGraphicFramePr>
          <p:nvPr>
            <p:extLst>
              <p:ext uri="{D42A27DB-BD31-4B8C-83A1-F6EECF244321}">
                <p14:modId xmlns:p14="http://schemas.microsoft.com/office/powerpoint/2010/main" val="1949916857"/>
              </p:ext>
            </p:extLst>
          </p:nvPr>
        </p:nvGraphicFramePr>
        <p:xfrm>
          <a:off x="556661" y="360680"/>
          <a:ext cx="10868526" cy="6309360"/>
        </p:xfrm>
        <a:graphic>
          <a:graphicData uri="http://schemas.openxmlformats.org/drawingml/2006/table">
            <a:tbl>
              <a:tblPr firstRow="1" bandRow="1">
                <a:tableStyleId>{21E4AEA4-8DFA-4A89-87EB-49C32662AFE0}</a:tableStyleId>
              </a:tblPr>
              <a:tblGrid>
                <a:gridCol w="2144489">
                  <a:extLst>
                    <a:ext uri="{9D8B030D-6E8A-4147-A177-3AD203B41FA5}">
                      <a16:colId xmlns:a16="http://schemas.microsoft.com/office/drawing/2014/main" val="2611024709"/>
                    </a:ext>
                  </a:extLst>
                </a:gridCol>
                <a:gridCol w="8724037">
                  <a:extLst>
                    <a:ext uri="{9D8B030D-6E8A-4147-A177-3AD203B41FA5}">
                      <a16:colId xmlns:a16="http://schemas.microsoft.com/office/drawing/2014/main" val="1084673377"/>
                    </a:ext>
                  </a:extLst>
                </a:gridCol>
              </a:tblGrid>
              <a:tr h="370840">
                <a:tc gridSpan="2">
                  <a:txBody>
                    <a:bodyPr/>
                    <a:lstStyle/>
                    <a:p>
                      <a:pPr algn="ctr"/>
                      <a:r>
                        <a:rPr lang="en-US" sz="2400" dirty="0"/>
                        <a:t>MYP Mathematics Objectives</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dirty="0"/>
                    </a:p>
                  </a:txBody>
                  <a:tcPr/>
                </a:tc>
                <a:extLst>
                  <a:ext uri="{0D108BD9-81ED-4DB2-BD59-A6C34878D82A}">
                    <a16:rowId xmlns:a16="http://schemas.microsoft.com/office/drawing/2014/main" val="1342685441"/>
                  </a:ext>
                </a:extLst>
              </a:tr>
              <a:tr h="370840">
                <a:tc>
                  <a:txBody>
                    <a:bodyPr/>
                    <a:lstStyle/>
                    <a:p>
                      <a:pPr marL="342900" indent="-342900">
                        <a:buFont typeface="+mj-lt"/>
                        <a:buAutoNum type="alphaUcPeriod"/>
                      </a:pPr>
                      <a:r>
                        <a:rPr lang="en-US" b="1" dirty="0">
                          <a:solidFill>
                            <a:srgbClr val="002060"/>
                          </a:solidFill>
                        </a:rPr>
                        <a:t>Knowing and understanding</a:t>
                      </a:r>
                    </a:p>
                  </a:txBody>
                  <a:tcPr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noFill/>
                  </a:tcPr>
                </a:tc>
                <a:tc>
                  <a:txBody>
                    <a:bodyPr/>
                    <a:lstStyle/>
                    <a:p>
                      <a:pPr marL="400050" indent="-400050">
                        <a:buFont typeface="+mj-lt"/>
                        <a:buAutoNum type="romanLcPeriod"/>
                      </a:pPr>
                      <a:r>
                        <a:rPr lang="en-US" dirty="0">
                          <a:solidFill>
                            <a:srgbClr val="002060"/>
                          </a:solidFill>
                        </a:rPr>
                        <a:t>select appropriate mathematics when solving problems in both familiar and unfamiliar situations</a:t>
                      </a:r>
                    </a:p>
                    <a:p>
                      <a:pPr marL="400050" indent="-400050">
                        <a:buFont typeface="+mj-lt"/>
                        <a:buAutoNum type="romanLcPeriod"/>
                      </a:pPr>
                      <a:r>
                        <a:rPr lang="en-US" dirty="0">
                          <a:solidFill>
                            <a:srgbClr val="002060"/>
                          </a:solidFill>
                        </a:rPr>
                        <a:t>apply the selected mathematics successfully when solving problems</a:t>
                      </a:r>
                    </a:p>
                    <a:p>
                      <a:pPr marL="400050" indent="-400050">
                        <a:buFont typeface="+mj-lt"/>
                        <a:buAutoNum type="romanLcPeriod"/>
                      </a:pPr>
                      <a:r>
                        <a:rPr lang="en-US" dirty="0">
                          <a:solidFill>
                            <a:srgbClr val="002060"/>
                          </a:solidFill>
                        </a:rPr>
                        <a:t>solve problems correctly in a variety of contexts.</a:t>
                      </a:r>
                      <a:endParaRPr lang="en-US" i="1" dirty="0">
                        <a:solidFill>
                          <a:srgbClr val="002060"/>
                        </a:solidFill>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noFill/>
                  </a:tcPr>
                </a:tc>
                <a:extLst>
                  <a:ext uri="{0D108BD9-81ED-4DB2-BD59-A6C34878D82A}">
                    <a16:rowId xmlns:a16="http://schemas.microsoft.com/office/drawing/2014/main" val="3658972716"/>
                  </a:ext>
                </a:extLst>
              </a:tr>
              <a:tr h="370840">
                <a:tc>
                  <a:txBody>
                    <a:bodyPr/>
                    <a:lstStyle/>
                    <a:p>
                      <a:pPr marL="342900" indent="-342900">
                        <a:buFont typeface="+mj-lt"/>
                        <a:buAutoNum type="alphaUcPeriod" startAt="2"/>
                      </a:pPr>
                      <a:r>
                        <a:rPr lang="en-US" b="1" dirty="0">
                          <a:solidFill>
                            <a:srgbClr val="002060"/>
                          </a:solidFill>
                        </a:rPr>
                        <a:t>Investigating patterns</a:t>
                      </a:r>
                    </a:p>
                    <a:p>
                      <a:endParaRPr lang="en-US" b="1" dirty="0">
                        <a:solidFill>
                          <a:srgbClr val="002060"/>
                        </a:solidFill>
                      </a:endParaRPr>
                    </a:p>
                  </a:txBody>
                  <a:tcPr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p>
                      <a:pPr marL="400050" indent="-400050">
                        <a:buFont typeface="+mj-lt"/>
                        <a:buAutoNum type="romanLcPeriod"/>
                      </a:pPr>
                      <a:r>
                        <a:rPr lang="en-US" dirty="0">
                          <a:solidFill>
                            <a:srgbClr val="002060"/>
                          </a:solidFill>
                        </a:rPr>
                        <a:t>select and apply mathematical problem-solving techniques to discover complex patterns</a:t>
                      </a:r>
                    </a:p>
                    <a:p>
                      <a:pPr marL="400050" indent="-400050">
                        <a:buFont typeface="+mj-lt"/>
                        <a:buAutoNum type="romanLcPeriod"/>
                      </a:pPr>
                      <a:r>
                        <a:rPr lang="en-US" dirty="0">
                          <a:solidFill>
                            <a:srgbClr val="002060"/>
                          </a:solidFill>
                        </a:rPr>
                        <a:t>describe patterns as general rules consistent with findings </a:t>
                      </a:r>
                    </a:p>
                    <a:p>
                      <a:pPr marL="400050" indent="-400050">
                        <a:buFont typeface="+mj-lt"/>
                        <a:buAutoNum type="romanLcPeriod"/>
                      </a:pPr>
                      <a:r>
                        <a:rPr lang="en-US" dirty="0">
                          <a:solidFill>
                            <a:srgbClr val="002060"/>
                          </a:solidFill>
                        </a:rPr>
                        <a:t>prove, or verify and justify, general rules.</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753326925"/>
                  </a:ext>
                </a:extLst>
              </a:tr>
              <a:tr h="370840">
                <a:tc>
                  <a:txBody>
                    <a:bodyPr/>
                    <a:lstStyle/>
                    <a:p>
                      <a:pPr marL="342900" indent="-342900">
                        <a:buFont typeface="+mj-lt"/>
                        <a:buAutoNum type="alphaUcPeriod" startAt="3"/>
                      </a:pPr>
                      <a:r>
                        <a:rPr lang="en-US" b="1" dirty="0">
                          <a:solidFill>
                            <a:srgbClr val="002060"/>
                          </a:solidFill>
                        </a:rPr>
                        <a:t>Communicating</a:t>
                      </a:r>
                    </a:p>
                    <a:p>
                      <a:endParaRPr lang="en-US" b="1" dirty="0">
                        <a:solidFill>
                          <a:srgbClr val="002060"/>
                        </a:solidFill>
                      </a:endParaRPr>
                    </a:p>
                  </a:txBody>
                  <a:tcPr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noFill/>
                  </a:tcPr>
                </a:tc>
                <a:tc>
                  <a:txBody>
                    <a:bodyPr/>
                    <a:lstStyle/>
                    <a:p>
                      <a:pPr marL="400050" indent="-400050">
                        <a:buFont typeface="+mj-lt"/>
                        <a:buAutoNum type="romanLcPeriod"/>
                      </a:pPr>
                      <a:r>
                        <a:rPr lang="en-US" dirty="0">
                          <a:solidFill>
                            <a:srgbClr val="002060"/>
                          </a:solidFill>
                        </a:rPr>
                        <a:t>use appropriate mathematical language (notation, symbols and terminology) in both oral and written explanations </a:t>
                      </a:r>
                    </a:p>
                    <a:p>
                      <a:pPr marL="400050" indent="-400050">
                        <a:buFont typeface="+mj-lt"/>
                        <a:buAutoNum type="romanLcPeriod"/>
                      </a:pPr>
                      <a:r>
                        <a:rPr lang="en-US" dirty="0">
                          <a:solidFill>
                            <a:srgbClr val="002060"/>
                          </a:solidFill>
                        </a:rPr>
                        <a:t>use appropriate forms of mathematical representation to present information </a:t>
                      </a:r>
                    </a:p>
                    <a:p>
                      <a:pPr marL="400050" indent="-400050">
                        <a:buFont typeface="+mj-lt"/>
                        <a:buAutoNum type="romanLcPeriod"/>
                      </a:pPr>
                      <a:r>
                        <a:rPr lang="en-US" dirty="0">
                          <a:solidFill>
                            <a:srgbClr val="002060"/>
                          </a:solidFill>
                        </a:rPr>
                        <a:t>move between different forms of mathematical representation </a:t>
                      </a:r>
                    </a:p>
                    <a:p>
                      <a:pPr marL="400050" indent="-400050">
                        <a:buFont typeface="+mj-lt"/>
                        <a:buAutoNum type="romanLcPeriod"/>
                      </a:pPr>
                      <a:r>
                        <a:rPr lang="en-US" dirty="0">
                          <a:solidFill>
                            <a:srgbClr val="002060"/>
                          </a:solidFill>
                        </a:rPr>
                        <a:t>communicate complete, coherent and concise mathematical lines of reasoning</a:t>
                      </a:r>
                    </a:p>
                    <a:p>
                      <a:pPr marL="400050" indent="-400050">
                        <a:buFont typeface="+mj-lt"/>
                        <a:buAutoNum type="romanLcPeriod"/>
                      </a:pPr>
                      <a:r>
                        <a:rPr lang="en-US" dirty="0">
                          <a:solidFill>
                            <a:srgbClr val="002060"/>
                          </a:solidFill>
                        </a:rPr>
                        <a:t>organize information using a logical structure</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noFill/>
                  </a:tcPr>
                </a:tc>
                <a:extLst>
                  <a:ext uri="{0D108BD9-81ED-4DB2-BD59-A6C34878D82A}">
                    <a16:rowId xmlns:a16="http://schemas.microsoft.com/office/drawing/2014/main" val="3388909503"/>
                  </a:ext>
                </a:extLst>
              </a:tr>
              <a:tr h="370840">
                <a:tc>
                  <a:txBody>
                    <a:bodyPr/>
                    <a:lstStyle/>
                    <a:p>
                      <a:pPr marL="342900" indent="-342900">
                        <a:buFont typeface="+mj-lt"/>
                        <a:buAutoNum type="alphaUcPeriod" startAt="4"/>
                      </a:pPr>
                      <a:r>
                        <a:rPr lang="en-US" b="1" dirty="0">
                          <a:solidFill>
                            <a:srgbClr val="002060"/>
                          </a:solidFill>
                        </a:rPr>
                        <a:t>Applying mathematics in real-life contexts</a:t>
                      </a:r>
                    </a:p>
                    <a:p>
                      <a:endParaRPr lang="en-US" b="1" dirty="0">
                        <a:solidFill>
                          <a:srgbClr val="002060"/>
                        </a:solidFill>
                      </a:endParaRPr>
                    </a:p>
                  </a:txBody>
                  <a:tcPr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p>
                      <a:pPr marL="400050" indent="-400050">
                        <a:buFont typeface="+mj-lt"/>
                        <a:buAutoNum type="romanLcPeriod"/>
                      </a:pPr>
                      <a:r>
                        <a:rPr lang="en-US" dirty="0">
                          <a:solidFill>
                            <a:srgbClr val="002060"/>
                          </a:solidFill>
                        </a:rPr>
                        <a:t>identify relevant elements of authentic real-life situations</a:t>
                      </a:r>
                    </a:p>
                    <a:p>
                      <a:pPr marL="400050" indent="-400050">
                        <a:buFont typeface="+mj-lt"/>
                        <a:buAutoNum type="romanLcPeriod"/>
                      </a:pPr>
                      <a:r>
                        <a:rPr lang="en-US" dirty="0">
                          <a:solidFill>
                            <a:srgbClr val="002060"/>
                          </a:solidFill>
                        </a:rPr>
                        <a:t>select appropriate mathematical strategies when solving authentic real-life situations</a:t>
                      </a:r>
                    </a:p>
                    <a:p>
                      <a:pPr marL="400050" indent="-400050">
                        <a:buFont typeface="+mj-lt"/>
                        <a:buAutoNum type="romanLcPeriod"/>
                      </a:pPr>
                      <a:r>
                        <a:rPr lang="en-US" dirty="0">
                          <a:solidFill>
                            <a:srgbClr val="002060"/>
                          </a:solidFill>
                        </a:rPr>
                        <a:t>apply the selected mathematical strategies successfully to reach a solution</a:t>
                      </a:r>
                    </a:p>
                    <a:p>
                      <a:pPr marL="400050" indent="-400050">
                        <a:buFont typeface="+mj-lt"/>
                        <a:buAutoNum type="romanLcPeriod"/>
                      </a:pPr>
                      <a:r>
                        <a:rPr lang="en-US" dirty="0">
                          <a:solidFill>
                            <a:srgbClr val="002060"/>
                          </a:solidFill>
                        </a:rPr>
                        <a:t>justify the degree of accuracy of a solution </a:t>
                      </a:r>
                    </a:p>
                    <a:p>
                      <a:pPr marL="400050" indent="-400050">
                        <a:buFont typeface="+mj-lt"/>
                        <a:buAutoNum type="romanLcPeriod"/>
                      </a:pPr>
                      <a:r>
                        <a:rPr lang="en-US" dirty="0">
                          <a:solidFill>
                            <a:srgbClr val="002060"/>
                          </a:solidFill>
                        </a:rPr>
                        <a:t>justify whether a solution makes sense in the context of the authentic real-life situation.</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4221067290"/>
                  </a:ext>
                </a:extLst>
              </a:tr>
            </a:tbl>
          </a:graphicData>
        </a:graphic>
      </p:graphicFrame>
      <p:pic>
        <p:nvPicPr>
          <p:cNvPr id="2" name="Audio 1">
            <a:hlinkClick r:id="" action="ppaction://media"/>
            <a:extLst>
              <a:ext uri="{FF2B5EF4-FFF2-40B4-BE49-F238E27FC236}">
                <a16:creationId xmlns:a16="http://schemas.microsoft.com/office/drawing/2014/main" id="{7622FEAF-4E33-4DB6-86F0-806E5C2F3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4099282"/>
      </p:ext>
    </p:extLst>
  </p:cSld>
  <p:clrMapOvr>
    <a:masterClrMapping/>
  </p:clrMapOvr>
  <mc:AlternateContent xmlns:mc="http://schemas.openxmlformats.org/markup-compatibility/2006" xmlns:p14="http://schemas.microsoft.com/office/powerpoint/2010/main">
    <mc:Choice Requires="p14">
      <p:transition spd="slow" p14:dur="2000" advTm="34352"/>
    </mc:Choice>
    <mc:Fallback xmlns="">
      <p:transition spd="slow" advTm="3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8FA54-487C-A810-DF51-05F4C037992F}"/>
              </a:ext>
            </a:extLst>
          </p:cNvPr>
          <p:cNvSpPr txBox="1"/>
          <p:nvPr/>
        </p:nvSpPr>
        <p:spPr>
          <a:xfrm>
            <a:off x="2750419" y="118529"/>
            <a:ext cx="6097604" cy="584775"/>
          </a:xfrm>
          <a:prstGeom prst="rect">
            <a:avLst/>
          </a:prstGeom>
          <a:noFill/>
        </p:spPr>
        <p:txBody>
          <a:bodyPr wrap="square">
            <a:spAutoFit/>
          </a:bodyPr>
          <a:lstStyle/>
          <a:p>
            <a:r>
              <a:rPr lang="en-US" sz="3200" b="1" dirty="0">
                <a:solidFill>
                  <a:srgbClr val="002060"/>
                </a:solidFill>
              </a:rPr>
              <a:t>Assessment objectives in practice</a:t>
            </a:r>
          </a:p>
        </p:txBody>
      </p:sp>
      <p:graphicFrame>
        <p:nvGraphicFramePr>
          <p:cNvPr id="4" name="Table 4">
            <a:extLst>
              <a:ext uri="{FF2B5EF4-FFF2-40B4-BE49-F238E27FC236}">
                <a16:creationId xmlns:a16="http://schemas.microsoft.com/office/drawing/2014/main" id="{3B801333-DB02-72F8-46D0-218AC7E1A472}"/>
              </a:ext>
            </a:extLst>
          </p:cNvPr>
          <p:cNvGraphicFramePr>
            <a:graphicFrameLocks noGrp="1"/>
          </p:cNvGraphicFramePr>
          <p:nvPr>
            <p:extLst>
              <p:ext uri="{D42A27DB-BD31-4B8C-83A1-F6EECF244321}">
                <p14:modId xmlns:p14="http://schemas.microsoft.com/office/powerpoint/2010/main" val="2908246282"/>
              </p:ext>
            </p:extLst>
          </p:nvPr>
        </p:nvGraphicFramePr>
        <p:xfrm>
          <a:off x="691115" y="857729"/>
          <a:ext cx="10273964" cy="4310515"/>
        </p:xfrm>
        <a:graphic>
          <a:graphicData uri="http://schemas.openxmlformats.org/drawingml/2006/table">
            <a:tbl>
              <a:tblPr firstRow="1" bandRow="1">
                <a:tableStyleId>{7DF18680-E054-41AD-8BC1-D1AEF772440D}</a:tableStyleId>
              </a:tblPr>
              <a:tblGrid>
                <a:gridCol w="2502567">
                  <a:extLst>
                    <a:ext uri="{9D8B030D-6E8A-4147-A177-3AD203B41FA5}">
                      <a16:colId xmlns:a16="http://schemas.microsoft.com/office/drawing/2014/main" val="2929706517"/>
                    </a:ext>
                  </a:extLst>
                </a:gridCol>
                <a:gridCol w="1043338">
                  <a:extLst>
                    <a:ext uri="{9D8B030D-6E8A-4147-A177-3AD203B41FA5}">
                      <a16:colId xmlns:a16="http://schemas.microsoft.com/office/drawing/2014/main" val="1899061883"/>
                    </a:ext>
                  </a:extLst>
                </a:gridCol>
                <a:gridCol w="1010653">
                  <a:extLst>
                    <a:ext uri="{9D8B030D-6E8A-4147-A177-3AD203B41FA5}">
                      <a16:colId xmlns:a16="http://schemas.microsoft.com/office/drawing/2014/main" val="904747201"/>
                    </a:ext>
                  </a:extLst>
                </a:gridCol>
                <a:gridCol w="991402">
                  <a:extLst>
                    <a:ext uri="{9D8B030D-6E8A-4147-A177-3AD203B41FA5}">
                      <a16:colId xmlns:a16="http://schemas.microsoft.com/office/drawing/2014/main" val="1037591493"/>
                    </a:ext>
                  </a:extLst>
                </a:gridCol>
                <a:gridCol w="1106905">
                  <a:extLst>
                    <a:ext uri="{9D8B030D-6E8A-4147-A177-3AD203B41FA5}">
                      <a16:colId xmlns:a16="http://schemas.microsoft.com/office/drawing/2014/main" val="2621811222"/>
                    </a:ext>
                  </a:extLst>
                </a:gridCol>
                <a:gridCol w="943276">
                  <a:extLst>
                    <a:ext uri="{9D8B030D-6E8A-4147-A177-3AD203B41FA5}">
                      <a16:colId xmlns:a16="http://schemas.microsoft.com/office/drawing/2014/main" val="1092369628"/>
                    </a:ext>
                  </a:extLst>
                </a:gridCol>
                <a:gridCol w="885524">
                  <a:extLst>
                    <a:ext uri="{9D8B030D-6E8A-4147-A177-3AD203B41FA5}">
                      <a16:colId xmlns:a16="http://schemas.microsoft.com/office/drawing/2014/main" val="4286432123"/>
                    </a:ext>
                  </a:extLst>
                </a:gridCol>
                <a:gridCol w="1790299">
                  <a:extLst>
                    <a:ext uri="{9D8B030D-6E8A-4147-A177-3AD203B41FA5}">
                      <a16:colId xmlns:a16="http://schemas.microsoft.com/office/drawing/2014/main" val="256409724"/>
                    </a:ext>
                  </a:extLst>
                </a:gridCol>
              </a:tblGrid>
              <a:tr h="797434">
                <a:tc rowSpan="2">
                  <a:txBody>
                    <a:bodyPr/>
                    <a:lstStyle/>
                    <a:p>
                      <a:r>
                        <a:rPr lang="en-US" dirty="0"/>
                        <a:t>Assessment objectives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ADBB"/>
                    </a:solidFill>
                  </a:tcPr>
                </a:tc>
                <a:tc gridSpan="2">
                  <a:txBody>
                    <a:bodyPr/>
                    <a:lstStyle/>
                    <a:p>
                      <a:pPr algn="ctr"/>
                      <a:r>
                        <a:rPr lang="en-US" dirty="0"/>
                        <a:t>Paper 1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ADBB"/>
                    </a:solidFill>
                  </a:tcPr>
                </a:tc>
                <a:tc hMerge="1">
                  <a:txBody>
                    <a:bodyPr/>
                    <a:lstStyle/>
                    <a:p>
                      <a:endParaRPr lang="en-US"/>
                    </a:p>
                  </a:txBody>
                  <a:tcPr/>
                </a:tc>
                <a:tc gridSpan="2">
                  <a:txBody>
                    <a:bodyPr/>
                    <a:lstStyle/>
                    <a:p>
                      <a:pPr algn="ctr"/>
                      <a:r>
                        <a:rPr lang="en-US" dirty="0"/>
                        <a:t>Paper 2   (%)</a:t>
                      </a:r>
                    </a:p>
                    <a:p>
                      <a:pPr algn="ctr"/>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ADBB"/>
                    </a:solidFill>
                  </a:tcPr>
                </a:tc>
                <a:tc hMerge="1">
                  <a:txBody>
                    <a:bodyPr/>
                    <a:lstStyle/>
                    <a:p>
                      <a:endParaRPr lang="en-US"/>
                    </a:p>
                  </a:txBody>
                  <a:tcPr/>
                </a:tc>
                <a:tc gridSpan="2">
                  <a:txBody>
                    <a:bodyPr/>
                    <a:lstStyle/>
                    <a:p>
                      <a:pPr algn="ctr"/>
                      <a:r>
                        <a:rPr lang="en-US" dirty="0"/>
                        <a:t>Paper 3   (%)</a:t>
                      </a:r>
                    </a:p>
                    <a:p>
                      <a:pPr algn="ctr"/>
                      <a:r>
                        <a:rPr lang="en-US" dirty="0"/>
                        <a:t>HL only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ADBB"/>
                    </a:solidFill>
                  </a:tcPr>
                </a:tc>
                <a:tc hMerge="1">
                  <a:txBody>
                    <a:bodyPr/>
                    <a:lstStyle/>
                    <a:p>
                      <a:endParaRPr lang="en-US" dirty="0"/>
                    </a:p>
                  </a:txBody>
                  <a:tcPr/>
                </a:tc>
                <a:tc>
                  <a:txBody>
                    <a:bodyPr/>
                    <a:lstStyle/>
                    <a:p>
                      <a:r>
                        <a:rPr lang="en-US" dirty="0"/>
                        <a:t>Exploration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3ADBB"/>
                    </a:solidFill>
                  </a:tcPr>
                </a:tc>
                <a:extLst>
                  <a:ext uri="{0D108BD9-81ED-4DB2-BD59-A6C34878D82A}">
                    <a16:rowId xmlns:a16="http://schemas.microsoft.com/office/drawing/2014/main" val="1728518251"/>
                  </a:ext>
                </a:extLst>
              </a:tr>
              <a:tr h="384901">
                <a:tc vMerge="1">
                  <a:txBody>
                    <a:bodyPr/>
                    <a:lstStyle/>
                    <a:p>
                      <a:endParaRPr lang="en-US" dirty="0"/>
                    </a:p>
                  </a:txBody>
                  <a:tcPr/>
                </a:tc>
                <a:tc>
                  <a:txBody>
                    <a:bodyPr/>
                    <a:lstStyle/>
                    <a:p>
                      <a:pPr algn="ctr"/>
                      <a:r>
                        <a:rPr lang="en-US" b="1" dirty="0">
                          <a:solidFill>
                            <a:srgbClr val="002060"/>
                          </a:solidFill>
                        </a:rPr>
                        <a:t>AA</a:t>
                      </a:r>
                    </a:p>
                  </a:txBody>
                  <a:tcPr>
                    <a:lnL w="12700" cap="flat" cmpd="sng" algn="ctr">
                      <a:solidFill>
                        <a:schemeClr val="bg1"/>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tc>
                  <a:txBody>
                    <a:bodyPr/>
                    <a:lstStyle/>
                    <a:p>
                      <a:pPr algn="ctr"/>
                      <a:r>
                        <a:rPr lang="en-US" b="1" dirty="0">
                          <a:solidFill>
                            <a:srgbClr val="002060"/>
                          </a:solidFill>
                        </a:rPr>
                        <a:t>AI</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tc>
                  <a:txBody>
                    <a:bodyPr/>
                    <a:lstStyle/>
                    <a:p>
                      <a:pPr algn="ctr"/>
                      <a:r>
                        <a:rPr lang="en-US" b="1" dirty="0">
                          <a:solidFill>
                            <a:srgbClr val="002060"/>
                          </a:solidFill>
                        </a:rPr>
                        <a:t>AA</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tc>
                  <a:txBody>
                    <a:bodyPr/>
                    <a:lstStyle/>
                    <a:p>
                      <a:pPr algn="ctr"/>
                      <a:r>
                        <a:rPr lang="en-US" b="1" dirty="0">
                          <a:solidFill>
                            <a:srgbClr val="002060"/>
                          </a:solidFill>
                        </a:rPr>
                        <a:t>AI</a:t>
                      </a:r>
                      <a:endParaRPr lang="en-US" dirty="0">
                        <a:solidFill>
                          <a:srgbClr val="002060"/>
                        </a:solidFill>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tc>
                  <a:txBody>
                    <a:bodyPr/>
                    <a:lstStyle/>
                    <a:p>
                      <a:pPr algn="ctr"/>
                      <a:r>
                        <a:rPr lang="en-US" b="1" dirty="0">
                          <a:solidFill>
                            <a:srgbClr val="002060"/>
                          </a:solidFill>
                        </a:rPr>
                        <a:t>AA</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tc>
                  <a:txBody>
                    <a:bodyPr/>
                    <a:lstStyle/>
                    <a:p>
                      <a:pPr algn="ctr"/>
                      <a:r>
                        <a:rPr lang="en-US" b="1" dirty="0">
                          <a:solidFill>
                            <a:srgbClr val="002060"/>
                          </a:solidFill>
                        </a:rPr>
                        <a:t>AI</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n-lt"/>
                          <a:ea typeface="+mn-ea"/>
                          <a:cs typeface="+mn-cs"/>
                        </a:rPr>
                        <a:t>AA </a:t>
                      </a:r>
                      <a:r>
                        <a:rPr kumimoji="0" lang="en-US" sz="1800" b="0" i="0" u="none" strike="noStrike" kern="1200" cap="none" spc="0" normalizeH="0" baseline="0" noProof="0" dirty="0">
                          <a:ln>
                            <a:noFill/>
                          </a:ln>
                          <a:solidFill>
                            <a:srgbClr val="002060"/>
                          </a:solidFill>
                          <a:effectLst/>
                          <a:uLnTx/>
                          <a:uFillTx/>
                          <a:latin typeface="+mn-lt"/>
                          <a:ea typeface="+mn-ea"/>
                          <a:cs typeface="+mn-cs"/>
                        </a:rPr>
                        <a:t>/</a:t>
                      </a:r>
                      <a:r>
                        <a:rPr kumimoji="0" lang="en-US" sz="1800" b="1" i="0" u="none" strike="noStrike" kern="1200" cap="none" spc="0" normalizeH="0" baseline="0" noProof="0" dirty="0">
                          <a:ln>
                            <a:noFill/>
                          </a:ln>
                          <a:solidFill>
                            <a:srgbClr val="002060"/>
                          </a:solidFill>
                          <a:effectLst/>
                          <a:uLnTx/>
                          <a:uFillTx/>
                          <a:latin typeface="+mn-lt"/>
                          <a:ea typeface="+mn-ea"/>
                          <a:cs typeface="+mn-cs"/>
                        </a:rPr>
                        <a:t> AI</a:t>
                      </a:r>
                      <a:endParaRPr lang="en-US" dirty="0">
                        <a:solidFill>
                          <a:srgbClr val="002060"/>
                        </a:solidFill>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4902"/>
                      </a:srgbClr>
                    </a:solidFill>
                  </a:tcPr>
                </a:tc>
                <a:extLst>
                  <a:ext uri="{0D108BD9-81ED-4DB2-BD59-A6C34878D82A}">
                    <a16:rowId xmlns:a16="http://schemas.microsoft.com/office/drawing/2014/main" val="1781469017"/>
                  </a:ext>
                </a:extLst>
              </a:tr>
              <a:tr h="462005">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800" b="1" i="0" u="none" strike="noStrike" kern="1200" cap="none" spc="0" normalizeH="0" baseline="0" noProof="0" dirty="0">
                          <a:ln>
                            <a:noFill/>
                          </a:ln>
                          <a:solidFill>
                            <a:srgbClr val="002060"/>
                          </a:solidFill>
                          <a:effectLst/>
                          <a:uLnTx/>
                          <a:uFillTx/>
                          <a:latin typeface="+mn-lt"/>
                          <a:ea typeface="+mn-ea"/>
                          <a:cs typeface="+mn-cs"/>
                        </a:rPr>
                        <a:t>Knowledge and understanding</a:t>
                      </a:r>
                      <a:endParaRPr lang="en-US" dirty="0">
                        <a:solidFill>
                          <a:srgbClr val="002060"/>
                        </a:solidFill>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gridSpan="2">
                  <a:txBody>
                    <a:bodyPr/>
                    <a:lstStyle/>
                    <a:p>
                      <a:pPr algn="ctr"/>
                      <a:r>
                        <a:rPr lang="en-US" dirty="0">
                          <a:solidFill>
                            <a:srgbClr val="002060"/>
                          </a:solidFill>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hMerge="1">
                  <a:txBody>
                    <a:bodyPr/>
                    <a:lstStyle/>
                    <a:p>
                      <a:endParaRPr lang="en-US"/>
                    </a:p>
                  </a:txBody>
                  <a:tcPr/>
                </a:tc>
                <a:tc>
                  <a:txBody>
                    <a:bodyPr/>
                    <a:lstStyle/>
                    <a:p>
                      <a:pPr algn="ctr"/>
                      <a:r>
                        <a:rPr lang="en-US" dirty="0">
                          <a:solidFill>
                            <a:srgbClr val="002060"/>
                          </a:solidFill>
                        </a:rPr>
                        <a:t>15 - 25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10 - 20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h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5 - 15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729824601"/>
                  </a:ext>
                </a:extLst>
              </a:tr>
              <a:tr h="462005">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solidFill>
                            <a:srgbClr val="002060"/>
                          </a:solidFill>
                        </a:rPr>
                        <a:t>Problem solving</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15 - 25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h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5 - 20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1584457105"/>
                  </a:ext>
                </a:extLst>
              </a:tr>
              <a:tr h="462005">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solidFill>
                            <a:srgbClr val="002060"/>
                          </a:solidFill>
                        </a:rPr>
                        <a:t>Communication and interpretation</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15 - 25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15 - 25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20 - 30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15 - 25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3762692748"/>
                  </a:ext>
                </a:extLst>
              </a:tr>
              <a:tr h="462005">
                <a:tc>
                  <a:txBody>
                    <a:bodyPr/>
                    <a:lstStyle/>
                    <a:p>
                      <a:pPr marL="0" indent="0" algn="l">
                        <a:buFont typeface="+mj-lt"/>
                        <a:buNone/>
                      </a:pPr>
                      <a:r>
                        <a:rPr lang="en-US" b="1" dirty="0">
                          <a:solidFill>
                            <a:srgbClr val="002060"/>
                          </a:solidFill>
                        </a:rPr>
                        <a:t>Technology</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algn="ctr"/>
                      <a:r>
                        <a:rPr lang="en-US" dirty="0">
                          <a:solidFill>
                            <a:srgbClr val="002060"/>
                          </a:solidFill>
                        </a:rPr>
                        <a:t>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algn="ctr"/>
                      <a:r>
                        <a:rPr lang="en-US" dirty="0">
                          <a:solidFill>
                            <a:srgbClr val="002060"/>
                          </a:solidFill>
                        </a:rPr>
                        <a:t>20 - 35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25 - 35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algn="ctr"/>
                      <a:r>
                        <a:rPr lang="en-US" dirty="0">
                          <a:solidFill>
                            <a:srgbClr val="002060"/>
                          </a:solidFill>
                        </a:rPr>
                        <a:t>20 - 35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10 - 30</a:t>
                      </a:r>
                      <a:endParaRPr lang="en-US" dirty="0">
                        <a:solidFill>
                          <a:srgbClr val="002060"/>
                        </a:solidFill>
                      </a:endParaRP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h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10 - 20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857578885"/>
                  </a:ext>
                </a:extLst>
              </a:tr>
              <a:tr h="462005">
                <a:tc>
                  <a:txBody>
                    <a:bodyPr/>
                    <a:lstStyle/>
                    <a:p>
                      <a:pPr marL="0" indent="0" algn="l">
                        <a:buFont typeface="+mj-lt"/>
                        <a:buNone/>
                      </a:pPr>
                      <a:r>
                        <a:rPr kumimoji="0" lang="en-US" sz="1800" b="1" i="0" u="none" strike="noStrike" kern="1200" cap="none" spc="0" normalizeH="0" baseline="0" noProof="0" dirty="0">
                          <a:ln>
                            <a:noFill/>
                          </a:ln>
                          <a:solidFill>
                            <a:srgbClr val="002060"/>
                          </a:solidFill>
                          <a:effectLst/>
                          <a:uLnTx/>
                          <a:uFillTx/>
                          <a:latin typeface="+mn-lt"/>
                          <a:ea typeface="+mn-ea"/>
                          <a:cs typeface="+mn-cs"/>
                        </a:rPr>
                        <a:t>Reasoning</a:t>
                      </a:r>
                      <a:endParaRPr lang="en-US" b="1" dirty="0">
                        <a:solidFill>
                          <a:srgbClr val="002060"/>
                        </a:solidFill>
                      </a:endParaRP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gridSpan="2">
                  <a:txBody>
                    <a:bodyPr/>
                    <a:lstStyle/>
                    <a:p>
                      <a:pPr algn="ctr"/>
                      <a:r>
                        <a:rPr lang="en-US" dirty="0">
                          <a:solidFill>
                            <a:srgbClr val="002060"/>
                          </a:solidFill>
                        </a:rPr>
                        <a:t>5 - 15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hMerge="1">
                  <a:txBody>
                    <a:bodyPr/>
                    <a:lstStyle/>
                    <a:p>
                      <a:endParaRPr lang="en-US"/>
                    </a:p>
                  </a:txBody>
                  <a:tcPr/>
                </a:tc>
                <a:tc>
                  <a:txBody>
                    <a:bodyPr/>
                    <a:lstStyle/>
                    <a:p>
                      <a:pPr algn="ctr"/>
                      <a:r>
                        <a:rPr lang="en-US" dirty="0">
                          <a:solidFill>
                            <a:srgbClr val="002060"/>
                          </a:solidFill>
                        </a:rPr>
                        <a:t>5 - 10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algn="ctr"/>
                      <a:r>
                        <a:rPr lang="en-US" dirty="0">
                          <a:solidFill>
                            <a:srgbClr val="002060"/>
                          </a:solidFill>
                        </a:rPr>
                        <a:t>10 - 20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gridSpan="2">
                  <a:txBody>
                    <a:bodyPr/>
                    <a:lstStyle/>
                    <a:p>
                      <a:pPr algn="ctr"/>
                      <a:r>
                        <a:rPr lang="en-US" dirty="0">
                          <a:solidFill>
                            <a:srgbClr val="002060"/>
                          </a:solidFill>
                        </a:rPr>
                        <a:t>10 - 20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h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5 - 25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1284303634"/>
                  </a:ext>
                </a:extLst>
              </a:tr>
              <a:tr h="462005">
                <a:tc>
                  <a:txBody>
                    <a:bodyPr/>
                    <a:lstStyle/>
                    <a:p>
                      <a:pPr marL="0" indent="0" algn="l">
                        <a:buFont typeface="+mj-lt"/>
                        <a:buNone/>
                      </a:pPr>
                      <a:r>
                        <a:rPr lang="en-US" b="1" dirty="0">
                          <a:solidFill>
                            <a:srgbClr val="002060"/>
                          </a:solidFill>
                        </a:rPr>
                        <a:t>Inquiry approaches</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algn="ctr"/>
                      <a:r>
                        <a:rPr lang="en-US" dirty="0">
                          <a:solidFill>
                            <a:srgbClr val="002060"/>
                          </a:solidFill>
                        </a:rPr>
                        <a:t>10 - 20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algn="ctr"/>
                      <a:r>
                        <a:rPr lang="en-US" dirty="0">
                          <a:solidFill>
                            <a:srgbClr val="002060"/>
                          </a:solidFill>
                        </a:rPr>
                        <a:t>5 - 15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5 - 10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5 - 20</a:t>
                      </a:r>
                      <a:endParaRPr lang="en-US" dirty="0">
                        <a:solidFill>
                          <a:srgbClr val="002060"/>
                        </a:solidFill>
                      </a:endParaRP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15 - 30</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hMerge="1">
                  <a:txBody>
                    <a:bodyPr/>
                    <a:lstStyle/>
                    <a:p>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mn-lt"/>
                          <a:ea typeface="+mn-ea"/>
                          <a:cs typeface="+mn-cs"/>
                        </a:rPr>
                        <a:t>25 - 35</a:t>
                      </a:r>
                    </a:p>
                  </a:txBody>
                  <a:tcPr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3158548038"/>
                  </a:ext>
                </a:extLst>
              </a:tr>
            </a:tbl>
          </a:graphicData>
        </a:graphic>
      </p:graphicFrame>
      <p:sp>
        <p:nvSpPr>
          <p:cNvPr id="5" name="TextBox 4">
            <a:extLst>
              <a:ext uri="{FF2B5EF4-FFF2-40B4-BE49-F238E27FC236}">
                <a16:creationId xmlns:a16="http://schemas.microsoft.com/office/drawing/2014/main" id="{CFD19785-DD78-CB1D-3F81-9C259BB2CC1F}"/>
              </a:ext>
            </a:extLst>
          </p:cNvPr>
          <p:cNvSpPr txBox="1"/>
          <p:nvPr/>
        </p:nvSpPr>
        <p:spPr>
          <a:xfrm>
            <a:off x="691115" y="5322670"/>
            <a:ext cx="10443410" cy="830997"/>
          </a:xfrm>
          <a:prstGeom prst="rect">
            <a:avLst/>
          </a:prstGeom>
          <a:noFill/>
        </p:spPr>
        <p:txBody>
          <a:bodyPr wrap="square" rtlCol="0">
            <a:spAutoFit/>
          </a:bodyPr>
          <a:lstStyle/>
          <a:p>
            <a:r>
              <a:rPr lang="en-US" sz="2400" b="1" dirty="0">
                <a:solidFill>
                  <a:srgbClr val="FC4520"/>
                </a:solidFill>
              </a:rPr>
              <a:t>MYP Mathematics objectives </a:t>
            </a:r>
            <a:r>
              <a:rPr lang="en-US" sz="2400" dirty="0">
                <a:solidFill>
                  <a:srgbClr val="002060"/>
                </a:solidFill>
              </a:rPr>
              <a:t>are equally demonstrated in external on-screen examinations (</a:t>
            </a:r>
            <a:r>
              <a:rPr lang="en-US" sz="2400" dirty="0" err="1">
                <a:solidFill>
                  <a:srgbClr val="002060"/>
                </a:solidFill>
              </a:rPr>
              <a:t>eAssessment</a:t>
            </a:r>
            <a:r>
              <a:rPr lang="en-US" sz="2400" dirty="0">
                <a:solidFill>
                  <a:srgbClr val="002060"/>
                </a:solidFill>
              </a:rPr>
              <a:t>) and are equally weighted for reporting purposes.</a:t>
            </a:r>
          </a:p>
        </p:txBody>
      </p:sp>
      <p:pic>
        <p:nvPicPr>
          <p:cNvPr id="2" name="Audio 1">
            <a:hlinkClick r:id="" action="ppaction://media"/>
            <a:extLst>
              <a:ext uri="{FF2B5EF4-FFF2-40B4-BE49-F238E27FC236}">
                <a16:creationId xmlns:a16="http://schemas.microsoft.com/office/drawing/2014/main" id="{20D28B9D-571F-4F87-A0F5-510A9101E5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6" name="TextBox 5">
            <a:extLst>
              <a:ext uri="{FF2B5EF4-FFF2-40B4-BE49-F238E27FC236}">
                <a16:creationId xmlns:a16="http://schemas.microsoft.com/office/drawing/2014/main" id="{A8008906-4CF0-475D-DA39-BC7F69F28BF4}"/>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419498519"/>
      </p:ext>
    </p:extLst>
  </p:cSld>
  <p:clrMapOvr>
    <a:masterClrMapping/>
  </p:clrMapOvr>
  <mc:AlternateContent xmlns:mc="http://schemas.openxmlformats.org/markup-compatibility/2006" xmlns:p14="http://schemas.microsoft.com/office/powerpoint/2010/main">
    <mc:Choice Requires="p14">
      <p:transition spd="slow" p14:dur="2000" advTm="35954"/>
    </mc:Choice>
    <mc:Fallback xmlns="">
      <p:transition spd="slow" advTm="3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9911E7-A211-4A3C-0A9D-FB71798F64BE}"/>
              </a:ext>
            </a:extLst>
          </p:cNvPr>
          <p:cNvSpPr txBox="1"/>
          <p:nvPr/>
        </p:nvSpPr>
        <p:spPr>
          <a:xfrm>
            <a:off x="1155665" y="590947"/>
            <a:ext cx="2286000" cy="1188720"/>
          </a:xfrm>
          <a:prstGeom prst="rect">
            <a:avLst/>
          </a:prstGeom>
          <a:solidFill>
            <a:srgbClr val="23ADBB">
              <a:alpha val="10196"/>
            </a:srgbClr>
          </a:solidFill>
          <a:ln w="38100">
            <a:solidFill>
              <a:srgbClr val="23ADBB"/>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Knowledge and understanding</a:t>
            </a:r>
          </a:p>
        </p:txBody>
      </p:sp>
      <p:sp>
        <p:nvSpPr>
          <p:cNvPr id="11" name="TextBox 10">
            <a:extLst>
              <a:ext uri="{FF2B5EF4-FFF2-40B4-BE49-F238E27FC236}">
                <a16:creationId xmlns:a16="http://schemas.microsoft.com/office/drawing/2014/main" id="{DE46E0AC-BA57-C43E-89A5-BCE1E1F1D1ED}"/>
              </a:ext>
            </a:extLst>
          </p:cNvPr>
          <p:cNvSpPr txBox="1"/>
          <p:nvPr/>
        </p:nvSpPr>
        <p:spPr>
          <a:xfrm>
            <a:off x="1155665" y="2102269"/>
            <a:ext cx="2286000" cy="1188720"/>
          </a:xfrm>
          <a:prstGeom prst="rect">
            <a:avLst/>
          </a:prstGeom>
          <a:solidFill>
            <a:srgbClr val="23ADBB">
              <a:alpha val="10196"/>
            </a:srgbClr>
          </a:solidFill>
          <a:ln w="38100">
            <a:solidFill>
              <a:srgbClr val="23ADBB"/>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Problem solving</a:t>
            </a:r>
          </a:p>
        </p:txBody>
      </p:sp>
      <p:sp>
        <p:nvSpPr>
          <p:cNvPr id="12" name="TextBox 11">
            <a:extLst>
              <a:ext uri="{FF2B5EF4-FFF2-40B4-BE49-F238E27FC236}">
                <a16:creationId xmlns:a16="http://schemas.microsoft.com/office/drawing/2014/main" id="{C5880FA4-4461-84B4-3A51-4AF62093C913}"/>
              </a:ext>
            </a:extLst>
          </p:cNvPr>
          <p:cNvSpPr txBox="1"/>
          <p:nvPr/>
        </p:nvSpPr>
        <p:spPr>
          <a:xfrm>
            <a:off x="1155665" y="5223516"/>
            <a:ext cx="2286000" cy="1188720"/>
          </a:xfrm>
          <a:prstGeom prst="rect">
            <a:avLst/>
          </a:prstGeom>
          <a:solidFill>
            <a:srgbClr val="23ADBB">
              <a:alpha val="10196"/>
            </a:srgbClr>
          </a:solidFill>
          <a:ln w="38100">
            <a:solidFill>
              <a:srgbClr val="23ADBB"/>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Inquiry approaches</a:t>
            </a:r>
          </a:p>
        </p:txBody>
      </p:sp>
      <p:sp>
        <p:nvSpPr>
          <p:cNvPr id="13" name="TextBox 12">
            <a:extLst>
              <a:ext uri="{FF2B5EF4-FFF2-40B4-BE49-F238E27FC236}">
                <a16:creationId xmlns:a16="http://schemas.microsoft.com/office/drawing/2014/main" id="{4F3DEEC4-016F-BD99-734C-9504A3FFAE21}"/>
              </a:ext>
            </a:extLst>
          </p:cNvPr>
          <p:cNvSpPr txBox="1"/>
          <p:nvPr/>
        </p:nvSpPr>
        <p:spPr>
          <a:xfrm>
            <a:off x="1155665" y="3641262"/>
            <a:ext cx="2286000" cy="1188720"/>
          </a:xfrm>
          <a:prstGeom prst="rect">
            <a:avLst/>
          </a:prstGeom>
          <a:solidFill>
            <a:srgbClr val="23ADBB">
              <a:alpha val="10196"/>
            </a:srgbClr>
          </a:solidFill>
          <a:ln w="38100">
            <a:solidFill>
              <a:srgbClr val="23ADBB"/>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Communication and interpretation</a:t>
            </a:r>
          </a:p>
        </p:txBody>
      </p:sp>
      <p:grpSp>
        <p:nvGrpSpPr>
          <p:cNvPr id="33" name="Group 32">
            <a:extLst>
              <a:ext uri="{FF2B5EF4-FFF2-40B4-BE49-F238E27FC236}">
                <a16:creationId xmlns:a16="http://schemas.microsoft.com/office/drawing/2014/main" id="{B52244C7-6AF2-BEBE-A93A-854F140E8B33}"/>
              </a:ext>
            </a:extLst>
          </p:cNvPr>
          <p:cNvGrpSpPr/>
          <p:nvPr/>
        </p:nvGrpSpPr>
        <p:grpSpPr>
          <a:xfrm>
            <a:off x="3586480" y="904494"/>
            <a:ext cx="5321282" cy="548640"/>
            <a:chOff x="3586480" y="904494"/>
            <a:chExt cx="5321282" cy="548640"/>
          </a:xfrm>
        </p:grpSpPr>
        <p:sp>
          <p:nvSpPr>
            <p:cNvPr id="19" name="TextBox 18">
              <a:extLst>
                <a:ext uri="{FF2B5EF4-FFF2-40B4-BE49-F238E27FC236}">
                  <a16:creationId xmlns:a16="http://schemas.microsoft.com/office/drawing/2014/main" id="{A08B1EA5-75D5-64AE-BD3A-E5CED154EC14}"/>
                </a:ext>
              </a:extLst>
            </p:cNvPr>
            <p:cNvSpPr txBox="1"/>
            <p:nvPr/>
          </p:nvSpPr>
          <p:spPr>
            <a:xfrm>
              <a:off x="4771695" y="904494"/>
              <a:ext cx="4136067"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Knowing and understanding</a:t>
              </a:r>
            </a:p>
          </p:txBody>
        </p:sp>
        <p:sp>
          <p:nvSpPr>
            <p:cNvPr id="26" name="Arrow: Right 25">
              <a:extLst>
                <a:ext uri="{FF2B5EF4-FFF2-40B4-BE49-F238E27FC236}">
                  <a16:creationId xmlns:a16="http://schemas.microsoft.com/office/drawing/2014/main" id="{DDA95453-1DFC-DA32-CE18-DF00B6295C0C}"/>
                </a:ext>
              </a:extLst>
            </p:cNvPr>
            <p:cNvSpPr/>
            <p:nvPr/>
          </p:nvSpPr>
          <p:spPr>
            <a:xfrm>
              <a:off x="3586480" y="1023856"/>
              <a:ext cx="1043327" cy="375433"/>
            </a:xfrm>
            <a:prstGeom prst="rightArrow">
              <a:avLst/>
            </a:prstGeom>
            <a:solidFill>
              <a:srgbClr val="23ADBB">
                <a:alpha val="10196"/>
              </a:srgbClr>
            </a:solid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29CC9B27-83C4-3192-8B23-F62FBDF7071F}"/>
              </a:ext>
            </a:extLst>
          </p:cNvPr>
          <p:cNvGrpSpPr/>
          <p:nvPr/>
        </p:nvGrpSpPr>
        <p:grpSpPr>
          <a:xfrm>
            <a:off x="3585016" y="2107230"/>
            <a:ext cx="7215064" cy="1229854"/>
            <a:chOff x="3585016" y="2107230"/>
            <a:chExt cx="7215064" cy="1229854"/>
          </a:xfrm>
        </p:grpSpPr>
        <p:sp>
          <p:nvSpPr>
            <p:cNvPr id="15" name="TextBox 14">
              <a:extLst>
                <a:ext uri="{FF2B5EF4-FFF2-40B4-BE49-F238E27FC236}">
                  <a16:creationId xmlns:a16="http://schemas.microsoft.com/office/drawing/2014/main" id="{9189DC3B-A31D-FA1B-F146-DF4E9DF8250F}"/>
                </a:ext>
              </a:extLst>
            </p:cNvPr>
            <p:cNvSpPr txBox="1"/>
            <p:nvPr/>
          </p:nvSpPr>
          <p:spPr>
            <a:xfrm>
              <a:off x="4771695" y="2107230"/>
              <a:ext cx="3440865"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Investigating patterns</a:t>
              </a:r>
            </a:p>
          </p:txBody>
        </p:sp>
        <p:sp>
          <p:nvSpPr>
            <p:cNvPr id="21" name="TextBox 20">
              <a:extLst>
                <a:ext uri="{FF2B5EF4-FFF2-40B4-BE49-F238E27FC236}">
                  <a16:creationId xmlns:a16="http://schemas.microsoft.com/office/drawing/2014/main" id="{96395087-832D-DE12-6DD1-392EA0A5B393}"/>
                </a:ext>
              </a:extLst>
            </p:cNvPr>
            <p:cNvSpPr txBox="1"/>
            <p:nvPr/>
          </p:nvSpPr>
          <p:spPr>
            <a:xfrm>
              <a:off x="4771696" y="2788444"/>
              <a:ext cx="6028384"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startAt="4"/>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Applying mathematics in real-life contexts</a:t>
              </a:r>
            </a:p>
          </p:txBody>
        </p:sp>
        <p:sp>
          <p:nvSpPr>
            <p:cNvPr id="29" name="Arrow: Right 28">
              <a:extLst>
                <a:ext uri="{FF2B5EF4-FFF2-40B4-BE49-F238E27FC236}">
                  <a16:creationId xmlns:a16="http://schemas.microsoft.com/office/drawing/2014/main" id="{5A18F858-0B8E-3ACA-BB82-9C654CD60171}"/>
                </a:ext>
              </a:extLst>
            </p:cNvPr>
            <p:cNvSpPr/>
            <p:nvPr/>
          </p:nvSpPr>
          <p:spPr>
            <a:xfrm>
              <a:off x="3585016" y="2521656"/>
              <a:ext cx="1043327" cy="375433"/>
            </a:xfrm>
            <a:prstGeom prst="rightArrow">
              <a:avLst/>
            </a:prstGeom>
            <a:solidFill>
              <a:srgbClr val="23ADBB">
                <a:alpha val="10196"/>
              </a:srgbClr>
            </a:solid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39DD11F5-B672-8F2B-16E0-92BAEBDA8F32}"/>
              </a:ext>
            </a:extLst>
          </p:cNvPr>
          <p:cNvGrpSpPr/>
          <p:nvPr/>
        </p:nvGrpSpPr>
        <p:grpSpPr>
          <a:xfrm>
            <a:off x="3586480" y="3664524"/>
            <a:ext cx="7213600" cy="1207513"/>
            <a:chOff x="3586480" y="3664524"/>
            <a:chExt cx="7213600" cy="1207513"/>
          </a:xfrm>
        </p:grpSpPr>
        <p:sp>
          <p:nvSpPr>
            <p:cNvPr id="17" name="TextBox 16">
              <a:extLst>
                <a:ext uri="{FF2B5EF4-FFF2-40B4-BE49-F238E27FC236}">
                  <a16:creationId xmlns:a16="http://schemas.microsoft.com/office/drawing/2014/main" id="{68D80443-4FBE-06BC-77E3-9AEBE48EF12C}"/>
                </a:ext>
              </a:extLst>
            </p:cNvPr>
            <p:cNvSpPr txBox="1"/>
            <p:nvPr/>
          </p:nvSpPr>
          <p:spPr>
            <a:xfrm>
              <a:off x="4771695" y="3664524"/>
              <a:ext cx="2787565"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startAt="3"/>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Communicating</a:t>
              </a:r>
            </a:p>
          </p:txBody>
        </p:sp>
        <p:sp>
          <p:nvSpPr>
            <p:cNvPr id="22" name="TextBox 21">
              <a:extLst>
                <a:ext uri="{FF2B5EF4-FFF2-40B4-BE49-F238E27FC236}">
                  <a16:creationId xmlns:a16="http://schemas.microsoft.com/office/drawing/2014/main" id="{D4DC3EDD-0CB3-F242-5AD0-4471699B0DCD}"/>
                </a:ext>
              </a:extLst>
            </p:cNvPr>
            <p:cNvSpPr txBox="1"/>
            <p:nvPr/>
          </p:nvSpPr>
          <p:spPr>
            <a:xfrm>
              <a:off x="4771696" y="4323397"/>
              <a:ext cx="6028384"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startAt="4"/>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Applying mathematics in real-life contexts</a:t>
              </a:r>
            </a:p>
          </p:txBody>
        </p:sp>
        <p:sp>
          <p:nvSpPr>
            <p:cNvPr id="30" name="Arrow: Right 29">
              <a:extLst>
                <a:ext uri="{FF2B5EF4-FFF2-40B4-BE49-F238E27FC236}">
                  <a16:creationId xmlns:a16="http://schemas.microsoft.com/office/drawing/2014/main" id="{60399A5B-FEAE-D6A5-0B15-BBFB5FCFA173}"/>
                </a:ext>
              </a:extLst>
            </p:cNvPr>
            <p:cNvSpPr/>
            <p:nvPr/>
          </p:nvSpPr>
          <p:spPr>
            <a:xfrm>
              <a:off x="3586480" y="4107987"/>
              <a:ext cx="1043327" cy="375433"/>
            </a:xfrm>
            <a:prstGeom prst="rightArrow">
              <a:avLst/>
            </a:prstGeom>
            <a:solidFill>
              <a:srgbClr val="23ADBB">
                <a:alpha val="10196"/>
              </a:srgbClr>
            </a:solid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66F199A9-4C43-6FE7-9674-F7729AF90955}"/>
              </a:ext>
            </a:extLst>
          </p:cNvPr>
          <p:cNvGrpSpPr/>
          <p:nvPr/>
        </p:nvGrpSpPr>
        <p:grpSpPr>
          <a:xfrm>
            <a:off x="3586480" y="5203524"/>
            <a:ext cx="7213600" cy="1213681"/>
            <a:chOff x="3586480" y="5203524"/>
            <a:chExt cx="7213600" cy="1213681"/>
          </a:xfrm>
        </p:grpSpPr>
        <p:sp>
          <p:nvSpPr>
            <p:cNvPr id="23" name="TextBox 22">
              <a:extLst>
                <a:ext uri="{FF2B5EF4-FFF2-40B4-BE49-F238E27FC236}">
                  <a16:creationId xmlns:a16="http://schemas.microsoft.com/office/drawing/2014/main" id="{D5CF0B5C-5FBE-5BD1-AE7A-DA4C04660917}"/>
                </a:ext>
              </a:extLst>
            </p:cNvPr>
            <p:cNvSpPr txBox="1"/>
            <p:nvPr/>
          </p:nvSpPr>
          <p:spPr>
            <a:xfrm>
              <a:off x="4771695" y="5203524"/>
              <a:ext cx="3440865"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startAt="2"/>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Investigating patterns</a:t>
              </a:r>
            </a:p>
          </p:txBody>
        </p:sp>
        <p:sp>
          <p:nvSpPr>
            <p:cNvPr id="24" name="TextBox 23">
              <a:extLst>
                <a:ext uri="{FF2B5EF4-FFF2-40B4-BE49-F238E27FC236}">
                  <a16:creationId xmlns:a16="http://schemas.microsoft.com/office/drawing/2014/main" id="{34E96799-D85E-F191-7B27-5ACC8BD75336}"/>
                </a:ext>
              </a:extLst>
            </p:cNvPr>
            <p:cNvSpPr txBox="1"/>
            <p:nvPr/>
          </p:nvSpPr>
          <p:spPr>
            <a:xfrm>
              <a:off x="4771696" y="5868565"/>
              <a:ext cx="6028384" cy="548640"/>
            </a:xfrm>
            <a:prstGeom prst="rect">
              <a:avLst/>
            </a:prstGeom>
            <a:solidFill>
              <a:srgbClr val="FC4520">
                <a:alpha val="7059"/>
              </a:srgbClr>
            </a:solidFill>
            <a:ln w="38100">
              <a:solidFill>
                <a:srgbClr val="FC4520"/>
              </a:solidFill>
            </a:ln>
          </p:spPr>
          <p:txBody>
            <a:bodyPr wrap="square" anchor="ctr" anchorCtr="0">
              <a:noAutofit/>
            </a:bodyPr>
            <a:lstStyle/>
            <a:p>
              <a:pPr marL="342900" marR="0" lvl="0" indent="-342900" algn="ctr" defTabSz="914400" rtl="0" eaLnBrk="1" fontAlgn="auto" latinLnBrk="0" hangingPunct="1">
                <a:lnSpc>
                  <a:spcPct val="100000"/>
                </a:lnSpc>
                <a:spcBef>
                  <a:spcPts val="0"/>
                </a:spcBef>
                <a:spcAft>
                  <a:spcPts val="0"/>
                </a:spcAft>
                <a:buClrTx/>
                <a:buSzTx/>
                <a:buFont typeface="+mj-lt"/>
                <a:buAutoNum type="alphaUcPeriod" startAt="4"/>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Applying mathematics in real-life contexts</a:t>
              </a:r>
            </a:p>
          </p:txBody>
        </p:sp>
        <p:sp>
          <p:nvSpPr>
            <p:cNvPr id="31" name="Arrow: Right 30">
              <a:extLst>
                <a:ext uri="{FF2B5EF4-FFF2-40B4-BE49-F238E27FC236}">
                  <a16:creationId xmlns:a16="http://schemas.microsoft.com/office/drawing/2014/main" id="{9238D0DF-2423-26C8-7C8E-D6E678009F7B}"/>
                </a:ext>
              </a:extLst>
            </p:cNvPr>
            <p:cNvSpPr/>
            <p:nvPr/>
          </p:nvSpPr>
          <p:spPr>
            <a:xfrm>
              <a:off x="3586480" y="5605087"/>
              <a:ext cx="1043327" cy="375433"/>
            </a:xfrm>
            <a:prstGeom prst="rightArrow">
              <a:avLst/>
            </a:prstGeom>
            <a:solidFill>
              <a:srgbClr val="23ADBB">
                <a:alpha val="10196"/>
              </a:srgbClr>
            </a:solid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08125062-2B5C-32DC-BF95-F22E96AB554C}"/>
              </a:ext>
            </a:extLst>
          </p:cNvPr>
          <p:cNvSpPr txBox="1"/>
          <p:nvPr/>
        </p:nvSpPr>
        <p:spPr>
          <a:xfrm>
            <a:off x="3873461" y="126185"/>
            <a:ext cx="4584032" cy="584775"/>
          </a:xfrm>
          <a:prstGeom prst="rect">
            <a:avLst/>
          </a:prstGeom>
          <a:noFill/>
        </p:spPr>
        <p:txBody>
          <a:bodyPr wrap="square">
            <a:spAutoFit/>
          </a:bodyPr>
          <a:lstStyle/>
          <a:p>
            <a:r>
              <a:rPr lang="en-US" sz="3200" b="1" dirty="0">
                <a:solidFill>
                  <a:srgbClr val="002060"/>
                </a:solidFill>
              </a:rPr>
              <a:t>Alignment of objectives</a:t>
            </a:r>
          </a:p>
        </p:txBody>
      </p:sp>
      <p:pic>
        <p:nvPicPr>
          <p:cNvPr id="2" name="Audio 1">
            <a:hlinkClick r:id="" action="ppaction://media"/>
            <a:extLst>
              <a:ext uri="{FF2B5EF4-FFF2-40B4-BE49-F238E27FC236}">
                <a16:creationId xmlns:a16="http://schemas.microsoft.com/office/drawing/2014/main" id="{AD75819F-1A85-48EC-8A10-FC26A912F7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7CE06318-6567-FBD1-6729-CAEB39ACB30D}"/>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167692417"/>
      </p:ext>
    </p:extLst>
  </p:cSld>
  <p:clrMapOvr>
    <a:masterClrMapping/>
  </p:clrMapOvr>
  <mc:AlternateContent xmlns:mc="http://schemas.openxmlformats.org/markup-compatibility/2006" xmlns:p14="http://schemas.microsoft.com/office/powerpoint/2010/main">
    <mc:Choice Requires="p14">
      <p:transition spd="slow" p14:dur="2000" advTm="22858"/>
    </mc:Choice>
    <mc:Fallback xmlns="">
      <p:transition spd="slow" advTm="2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0F1E1-16ED-75B6-15C5-B84A07D79B3F}"/>
              </a:ext>
            </a:extLst>
          </p:cNvPr>
          <p:cNvSpPr txBox="1"/>
          <p:nvPr/>
        </p:nvSpPr>
        <p:spPr>
          <a:xfrm>
            <a:off x="269434" y="429810"/>
            <a:ext cx="4584032" cy="584775"/>
          </a:xfrm>
          <a:prstGeom prst="rect">
            <a:avLst/>
          </a:prstGeom>
          <a:noFill/>
        </p:spPr>
        <p:txBody>
          <a:bodyPr wrap="square">
            <a:spAutoFit/>
          </a:bodyPr>
          <a:lstStyle/>
          <a:p>
            <a:r>
              <a:rPr lang="en-US" sz="3200" b="1" dirty="0">
                <a:solidFill>
                  <a:srgbClr val="002060"/>
                </a:solidFill>
              </a:rPr>
              <a:t>Alignment of objectives</a:t>
            </a:r>
          </a:p>
        </p:txBody>
      </p:sp>
      <p:sp>
        <p:nvSpPr>
          <p:cNvPr id="5" name="TextBox 4">
            <a:extLst>
              <a:ext uri="{FF2B5EF4-FFF2-40B4-BE49-F238E27FC236}">
                <a16:creationId xmlns:a16="http://schemas.microsoft.com/office/drawing/2014/main" id="{83A0B669-9245-98DD-6144-12E2B356475C}"/>
              </a:ext>
            </a:extLst>
          </p:cNvPr>
          <p:cNvSpPr txBox="1"/>
          <p:nvPr/>
        </p:nvSpPr>
        <p:spPr>
          <a:xfrm>
            <a:off x="759425" y="1801410"/>
            <a:ext cx="2286000" cy="1188720"/>
          </a:xfrm>
          <a:prstGeom prst="rect">
            <a:avLst/>
          </a:prstGeom>
          <a:solidFill>
            <a:srgbClr val="23ADBB">
              <a:alpha val="10196"/>
            </a:srgbClr>
          </a:solidFill>
          <a:ln w="38100">
            <a:solidFill>
              <a:srgbClr val="23ADBB"/>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Technology</a:t>
            </a:r>
          </a:p>
        </p:txBody>
      </p:sp>
      <p:sp>
        <p:nvSpPr>
          <p:cNvPr id="6" name="TextBox 5">
            <a:extLst>
              <a:ext uri="{FF2B5EF4-FFF2-40B4-BE49-F238E27FC236}">
                <a16:creationId xmlns:a16="http://schemas.microsoft.com/office/drawing/2014/main" id="{74C57105-258F-75D2-6E96-01DCF63EE8A9}"/>
              </a:ext>
            </a:extLst>
          </p:cNvPr>
          <p:cNvSpPr txBox="1"/>
          <p:nvPr/>
        </p:nvSpPr>
        <p:spPr>
          <a:xfrm>
            <a:off x="759425" y="5025758"/>
            <a:ext cx="2286000" cy="1188720"/>
          </a:xfrm>
          <a:prstGeom prst="rect">
            <a:avLst/>
          </a:prstGeom>
          <a:solidFill>
            <a:srgbClr val="23ADBB">
              <a:alpha val="10196"/>
            </a:srgbClr>
          </a:solidFill>
          <a:ln w="38100">
            <a:solidFill>
              <a:srgbClr val="23ADBB"/>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Reasoning</a:t>
            </a:r>
          </a:p>
        </p:txBody>
      </p:sp>
      <p:grpSp>
        <p:nvGrpSpPr>
          <p:cNvPr id="16" name="Group 15">
            <a:extLst>
              <a:ext uri="{FF2B5EF4-FFF2-40B4-BE49-F238E27FC236}">
                <a16:creationId xmlns:a16="http://schemas.microsoft.com/office/drawing/2014/main" id="{8373052E-2E27-D49C-97F7-025D9BA891C6}"/>
              </a:ext>
            </a:extLst>
          </p:cNvPr>
          <p:cNvGrpSpPr/>
          <p:nvPr/>
        </p:nvGrpSpPr>
        <p:grpSpPr>
          <a:xfrm>
            <a:off x="3405097" y="429810"/>
            <a:ext cx="7801384" cy="3931920"/>
            <a:chOff x="3405097" y="429810"/>
            <a:chExt cx="7801384" cy="3931920"/>
          </a:xfrm>
        </p:grpSpPr>
        <p:sp>
          <p:nvSpPr>
            <p:cNvPr id="7" name="TextBox 6">
              <a:extLst>
                <a:ext uri="{FF2B5EF4-FFF2-40B4-BE49-F238E27FC236}">
                  <a16:creationId xmlns:a16="http://schemas.microsoft.com/office/drawing/2014/main" id="{DFC2E87E-C0EE-F810-63CD-7AD9A3461C1F}"/>
                </a:ext>
              </a:extLst>
            </p:cNvPr>
            <p:cNvSpPr txBox="1"/>
            <p:nvPr/>
          </p:nvSpPr>
          <p:spPr>
            <a:xfrm>
              <a:off x="5086709" y="429810"/>
              <a:ext cx="6119772" cy="3931920"/>
            </a:xfrm>
            <a:prstGeom prst="rect">
              <a:avLst/>
            </a:prstGeom>
            <a:solidFill>
              <a:srgbClr val="FC4520">
                <a:alpha val="7059"/>
              </a:srgbClr>
            </a:solidFill>
            <a:ln w="38100">
              <a:solidFill>
                <a:srgbClr val="FC4520"/>
              </a:solidFill>
            </a:ln>
          </p:spPr>
          <p:txBody>
            <a:bodyPr wrap="square" anchor="ctr" anchorCtr="0">
              <a:noAutofit/>
            </a:bodyPr>
            <a:lstStyle/>
            <a:p>
              <a:pPr marR="0" lvl="0" defTabSz="914400" rtl="0" eaLnBrk="1" fontAlgn="auto" latinLnBrk="0" hangingPunct="1">
                <a:lnSpc>
                  <a:spcPct val="100000"/>
                </a:lnSpc>
                <a:spcBef>
                  <a:spcPts val="0"/>
                </a:spcBef>
                <a:spcAft>
                  <a:spcPts val="60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Depending upon the school resources, ICT should be used whenever appropriate.</a:t>
              </a:r>
            </a:p>
            <a:p>
              <a:pPr marR="0" lvl="0" defTabSz="914400" rtl="0" eaLnBrk="1" fontAlgn="auto" latinLnBrk="0" hangingPunct="1">
                <a:lnSpc>
                  <a:spcPct val="100000"/>
                </a:lnSpc>
                <a:spcBef>
                  <a:spcPts val="0"/>
                </a:spcBef>
                <a:spcAft>
                  <a:spcPts val="60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ICT is used as a tool to:</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perform complicated calculations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solve problems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draw graphs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interpret and </a:t>
              </a:r>
              <a:r>
                <a:rPr kumimoji="0" lang="en-US" sz="2000" i="0" u="none" strike="noStrike" kern="1200" cap="none" spc="0" normalizeH="0" baseline="0" noProof="0" dirty="0" err="1">
                  <a:ln>
                    <a:noFill/>
                  </a:ln>
                  <a:solidFill>
                    <a:srgbClr val="002060"/>
                  </a:solidFill>
                  <a:effectLst/>
                  <a:uLnTx/>
                  <a:uFillTx/>
                  <a:latin typeface="Calibri" panose="020F0502020204030204"/>
                  <a:ea typeface="+mn-ea"/>
                  <a:cs typeface="+mn-cs"/>
                </a:rPr>
                <a:t>analyse</a:t>
              </a: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data </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investigate data and mathematical concepts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obtain rapid feedback when testing out solutions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observe patterns and make generalizations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move between analytical and graphical representations</a:t>
              </a:r>
            </a:p>
            <a:p>
              <a:pPr marR="0" lvl="0" defTabSz="914400" rtl="0" eaLnBrk="1" fontAlgn="auto" latinLnBrk="0" hangingPunct="1">
                <a:lnSpc>
                  <a:spcPct val="100000"/>
                </a:lnSpc>
                <a:spcBef>
                  <a:spcPts val="0"/>
                </a:spcBef>
                <a:spcAft>
                  <a:spcPts val="0"/>
                </a:spcAft>
                <a:buClrTx/>
                <a:buSzTx/>
                <a:tabLst/>
                <a:defRPr/>
              </a:pPr>
              <a:r>
                <a:rPr kumimoji="0" lang="en-US" sz="2000" i="0" u="none" strike="noStrike" kern="1200" cap="none" spc="0" normalizeH="0" baseline="0" noProof="0" dirty="0">
                  <a:ln>
                    <a:noFill/>
                  </a:ln>
                  <a:solidFill>
                    <a:srgbClr val="002060"/>
                  </a:solidFill>
                  <a:effectLst/>
                  <a:uLnTx/>
                  <a:uFillTx/>
                  <a:latin typeface="Calibri" panose="020F0502020204030204"/>
                  <a:ea typeface="+mn-ea"/>
                  <a:cs typeface="+mn-cs"/>
                </a:rPr>
                <a:t>• visualize geometrical transformations.</a:t>
              </a:r>
            </a:p>
          </p:txBody>
        </p:sp>
        <p:sp>
          <p:nvSpPr>
            <p:cNvPr id="9" name="Arrow: Right 8">
              <a:extLst>
                <a:ext uri="{FF2B5EF4-FFF2-40B4-BE49-F238E27FC236}">
                  <a16:creationId xmlns:a16="http://schemas.microsoft.com/office/drawing/2014/main" id="{B4477F48-1C39-46FE-F1AB-9A62134F4A8A}"/>
                </a:ext>
              </a:extLst>
            </p:cNvPr>
            <p:cNvSpPr/>
            <p:nvPr/>
          </p:nvSpPr>
          <p:spPr>
            <a:xfrm>
              <a:off x="3405097" y="2208053"/>
              <a:ext cx="1043327" cy="375433"/>
            </a:xfrm>
            <a:prstGeom prst="rightArrow">
              <a:avLst/>
            </a:prstGeom>
            <a:solidFill>
              <a:srgbClr val="23ADBB">
                <a:alpha val="10196"/>
              </a:srgbClr>
            </a:solid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71A84FB-46A5-2003-5BB0-FEBECCEF77E5}"/>
              </a:ext>
            </a:extLst>
          </p:cNvPr>
          <p:cNvGrpSpPr/>
          <p:nvPr/>
        </p:nvGrpSpPr>
        <p:grpSpPr>
          <a:xfrm>
            <a:off x="3405097" y="4659998"/>
            <a:ext cx="7801384" cy="1920240"/>
            <a:chOff x="3405097" y="4659998"/>
            <a:chExt cx="7801384" cy="1920240"/>
          </a:xfrm>
        </p:grpSpPr>
        <p:sp>
          <p:nvSpPr>
            <p:cNvPr id="8" name="TextBox 7">
              <a:extLst>
                <a:ext uri="{FF2B5EF4-FFF2-40B4-BE49-F238E27FC236}">
                  <a16:creationId xmlns:a16="http://schemas.microsoft.com/office/drawing/2014/main" id="{99847FDB-BE19-17CA-A4D0-ED6C1EB8698F}"/>
                </a:ext>
              </a:extLst>
            </p:cNvPr>
            <p:cNvSpPr txBox="1"/>
            <p:nvPr/>
          </p:nvSpPr>
          <p:spPr>
            <a:xfrm>
              <a:off x="5086709" y="4659998"/>
              <a:ext cx="6119772" cy="1920240"/>
            </a:xfrm>
            <a:prstGeom prst="rect">
              <a:avLst/>
            </a:prstGeom>
            <a:solidFill>
              <a:srgbClr val="FC4520">
                <a:alpha val="7059"/>
              </a:srgbClr>
            </a:solidFill>
            <a:ln w="38100">
              <a:solidFill>
                <a:srgbClr val="FC4520"/>
              </a:solidFill>
            </a:ln>
          </p:spPr>
          <p:txBody>
            <a:bodyPr wrap="square"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2060"/>
                  </a:solidFill>
                  <a:effectLst/>
                  <a:uLnTx/>
                  <a:uFillTx/>
                </a:rPr>
                <a:t>The </a:t>
              </a:r>
              <a:r>
                <a:rPr kumimoji="0" lang="en-US" sz="2000" b="1" i="0" u="none" strike="noStrike" kern="0" cap="none" spc="0" normalizeH="0" baseline="0" noProof="0" dirty="0">
                  <a:ln>
                    <a:noFill/>
                  </a:ln>
                  <a:solidFill>
                    <a:srgbClr val="002060"/>
                  </a:solidFill>
                  <a:effectLst/>
                  <a:uLnTx/>
                  <a:uFillTx/>
                </a:rPr>
                <a:t>branches</a:t>
              </a:r>
              <a:r>
                <a:rPr kumimoji="0" lang="en-US" sz="2000" b="0" i="0" u="none" strike="noStrike" kern="0" cap="none" spc="0" normalizeH="0" baseline="0" noProof="0" dirty="0">
                  <a:ln>
                    <a:noFill/>
                  </a:ln>
                  <a:solidFill>
                    <a:srgbClr val="002060"/>
                  </a:solidFill>
                  <a:effectLst/>
                  <a:uLnTx/>
                  <a:uFillTx/>
                </a:rPr>
                <a:t> of the MYP mathematics framework are intentionally named to emphasize the need for the development of reasoning habits in students. The </a:t>
              </a:r>
              <a:r>
                <a:rPr kumimoji="0" lang="en-US" sz="2000" b="1" i="0" u="none" strike="noStrike" kern="0" cap="none" spc="0" normalizeH="0" baseline="0" noProof="0" dirty="0">
                  <a:ln>
                    <a:noFill/>
                  </a:ln>
                  <a:solidFill>
                    <a:srgbClr val="002060"/>
                  </a:solidFill>
                  <a:effectLst/>
                  <a:uLnTx/>
                  <a:uFillTx/>
                </a:rPr>
                <a:t>command terms</a:t>
              </a:r>
              <a:r>
                <a:rPr kumimoji="0" lang="en-US" sz="2000" b="0" i="0" u="none" strike="noStrike" kern="0" cap="none" spc="0" normalizeH="0" baseline="0" noProof="0" dirty="0">
                  <a:ln>
                    <a:noFill/>
                  </a:ln>
                  <a:solidFill>
                    <a:srgbClr val="002060"/>
                  </a:solidFill>
                  <a:effectLst/>
                  <a:uLnTx/>
                  <a:uFillTx/>
                </a:rPr>
                <a:t>, which are incorporated in the objectives / criteria and assessment tasks, engage students with varied levels of thinking/reasoning skills.</a:t>
              </a:r>
            </a:p>
          </p:txBody>
        </p:sp>
        <p:sp>
          <p:nvSpPr>
            <p:cNvPr id="15" name="Arrow: Right 14">
              <a:extLst>
                <a:ext uri="{FF2B5EF4-FFF2-40B4-BE49-F238E27FC236}">
                  <a16:creationId xmlns:a16="http://schemas.microsoft.com/office/drawing/2014/main" id="{10DA0B2A-9F0C-E019-2EA3-DF25F16A8C4F}"/>
                </a:ext>
              </a:extLst>
            </p:cNvPr>
            <p:cNvSpPr/>
            <p:nvPr/>
          </p:nvSpPr>
          <p:spPr>
            <a:xfrm>
              <a:off x="3405097" y="5432401"/>
              <a:ext cx="1043327" cy="375433"/>
            </a:xfrm>
            <a:prstGeom prst="rightArrow">
              <a:avLst/>
            </a:prstGeom>
            <a:solidFill>
              <a:srgbClr val="23ADBB">
                <a:alpha val="10196"/>
              </a:srgbClr>
            </a:solid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a:extLst>
              <a:ext uri="{FF2B5EF4-FFF2-40B4-BE49-F238E27FC236}">
                <a16:creationId xmlns:a16="http://schemas.microsoft.com/office/drawing/2014/main" id="{D307B68C-21EF-43DC-BA38-3D61DCADB3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4" name="TextBox 3">
            <a:extLst>
              <a:ext uri="{FF2B5EF4-FFF2-40B4-BE49-F238E27FC236}">
                <a16:creationId xmlns:a16="http://schemas.microsoft.com/office/drawing/2014/main" id="{E2379D50-C253-9A38-371E-9BD45140FC65}"/>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126929830"/>
      </p:ext>
    </p:extLst>
  </p:cSld>
  <p:clrMapOvr>
    <a:masterClrMapping/>
  </p:clrMapOvr>
  <mc:AlternateContent xmlns:mc="http://schemas.openxmlformats.org/markup-compatibility/2006" xmlns:p14="http://schemas.microsoft.com/office/powerpoint/2010/main">
    <mc:Choice Requires="p14">
      <p:transition spd="slow" p14:dur="2000" advTm="36883"/>
    </mc:Choice>
    <mc:Fallback xmlns="">
      <p:transition spd="slow" advTm="3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7D68364-B5B0-5DE4-4FD0-47B223B07E35}"/>
              </a:ext>
            </a:extLst>
          </p:cNvPr>
          <p:cNvGraphicFramePr>
            <a:graphicFrameLocks noGrp="1"/>
          </p:cNvGraphicFramePr>
          <p:nvPr>
            <p:extLst>
              <p:ext uri="{D42A27DB-BD31-4B8C-83A1-F6EECF244321}">
                <p14:modId xmlns:p14="http://schemas.microsoft.com/office/powerpoint/2010/main" val="3301591859"/>
              </p:ext>
            </p:extLst>
          </p:nvPr>
        </p:nvGraphicFramePr>
        <p:xfrm>
          <a:off x="625641" y="3244194"/>
          <a:ext cx="5943600" cy="2672080"/>
        </p:xfrm>
        <a:graphic>
          <a:graphicData uri="http://schemas.openxmlformats.org/drawingml/2006/table">
            <a:tbl>
              <a:tblPr firstRow="1" bandRow="1">
                <a:tableStyleId>{5DA37D80-6434-44D0-A028-1B22A696006F}</a:tableStyleId>
              </a:tblPr>
              <a:tblGrid>
                <a:gridCol w="773203">
                  <a:extLst>
                    <a:ext uri="{9D8B030D-6E8A-4147-A177-3AD203B41FA5}">
                      <a16:colId xmlns:a16="http://schemas.microsoft.com/office/drawing/2014/main" val="1098917333"/>
                    </a:ext>
                  </a:extLst>
                </a:gridCol>
                <a:gridCol w="5170397">
                  <a:extLst>
                    <a:ext uri="{9D8B030D-6E8A-4147-A177-3AD203B41FA5}">
                      <a16:colId xmlns:a16="http://schemas.microsoft.com/office/drawing/2014/main" val="2540253546"/>
                    </a:ext>
                  </a:extLst>
                </a:gridCol>
              </a:tblGrid>
              <a:tr h="428300">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 Criterion C: Communicating</a:t>
                      </a:r>
                      <a:endParaRPr lang="en-US" sz="2400" dirty="0">
                        <a:solidFill>
                          <a:schemeClr val="bg1"/>
                        </a:solidFill>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224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10394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startAt="3"/>
                      </a:pPr>
                      <a:r>
                        <a:rPr lang="en-US" sz="1800" b="0" u="none" strike="noStrike" dirty="0">
                          <a:solidFill>
                            <a:srgbClr val="002060"/>
                          </a:solidFill>
                          <a:effectLst/>
                        </a:rPr>
                        <a:t>move effectively</a:t>
                      </a:r>
                      <a:r>
                        <a:rPr lang="en-US" sz="1800" b="1" u="none" strike="noStrike" dirty="0">
                          <a:solidFill>
                            <a:srgbClr val="002060"/>
                          </a:solidFill>
                          <a:effectLst/>
                        </a:rPr>
                        <a:t> </a:t>
                      </a:r>
                      <a:r>
                        <a:rPr lang="en-US" sz="1800" b="0" u="none" strike="noStrike" dirty="0">
                          <a:solidFill>
                            <a:srgbClr val="002060"/>
                          </a:solidFill>
                          <a:effectLst/>
                        </a:rPr>
                        <a:t>between different forms of mathematical representation</a:t>
                      </a:r>
                      <a:endParaRPr lang="en-US" sz="1800" dirty="0">
                        <a:solidFill>
                          <a:srgbClr val="002060"/>
                        </a:solidFill>
                        <a:effectLst/>
                      </a:endParaRPr>
                    </a:p>
                    <a:p>
                      <a:pPr marL="400050" indent="-400050" rtl="0" fontAlgn="t">
                        <a:spcBef>
                          <a:spcPts val="300"/>
                        </a:spcBef>
                        <a:spcAft>
                          <a:spcPts val="0"/>
                        </a:spcAft>
                        <a:buFont typeface="+mj-lt"/>
                        <a:buAutoNum type="romanLcPeriod" startAt="3"/>
                      </a:pPr>
                      <a:r>
                        <a:rPr lang="en-US" sz="1800" b="0" u="none" strike="noStrike" dirty="0">
                          <a:solidFill>
                            <a:srgbClr val="002060"/>
                          </a:solidFill>
                          <a:effectLst/>
                        </a:rPr>
                        <a:t>communicate through lines of reasoning that are complete</a:t>
                      </a:r>
                      <a:r>
                        <a:rPr lang="en-US" sz="1800" b="1" u="none" strike="noStrike" dirty="0">
                          <a:solidFill>
                            <a:srgbClr val="002060"/>
                          </a:solidFill>
                          <a:effectLst/>
                        </a:rPr>
                        <a:t>, coherent and concise</a:t>
                      </a:r>
                      <a:endParaRPr lang="en-US" sz="1800" dirty="0">
                        <a:solidFill>
                          <a:srgbClr val="002060"/>
                        </a:solidFill>
                        <a:effectLst/>
                      </a:endParaRPr>
                    </a:p>
                    <a:p>
                      <a:pPr marL="400050" indent="-400050" rtl="0" fontAlgn="t">
                        <a:spcBef>
                          <a:spcPts val="300"/>
                        </a:spcBef>
                        <a:spcAft>
                          <a:spcPts val="300"/>
                        </a:spcAft>
                        <a:buFont typeface="+mj-lt"/>
                        <a:buAutoNum type="romanLcPeriod" startAt="3"/>
                      </a:pPr>
                      <a:r>
                        <a:rPr lang="en-US" sz="1800" b="0" u="none" strike="noStrike" dirty="0">
                          <a:solidFill>
                            <a:srgbClr val="002060"/>
                          </a:solidFill>
                          <a:effectLst/>
                        </a:rPr>
                        <a:t>present work that is</a:t>
                      </a:r>
                      <a:r>
                        <a:rPr lang="en-US" sz="1800" b="1" u="none" strike="noStrike" dirty="0">
                          <a:solidFill>
                            <a:srgbClr val="002060"/>
                          </a:solidFill>
                          <a:effectLst/>
                        </a:rPr>
                        <a:t> consistently organized</a:t>
                      </a:r>
                      <a:r>
                        <a:rPr lang="en-US" sz="1800" b="1" u="none" strike="noStrike" dirty="0">
                          <a:solidFill>
                            <a:srgbClr val="000000"/>
                          </a:solidFill>
                          <a:effectLst/>
                        </a:rPr>
                        <a:t> </a:t>
                      </a:r>
                      <a:r>
                        <a:rPr lang="en-US" sz="1800" b="0" u="none" strike="noStrike" dirty="0">
                          <a:solidFill>
                            <a:srgbClr val="000000"/>
                          </a:solidFill>
                          <a:effectLst/>
                        </a:rPr>
                        <a:t> </a:t>
                      </a:r>
                      <a:r>
                        <a:rPr lang="en-US" sz="1800" b="0" u="none" strike="noStrike" dirty="0">
                          <a:solidFill>
                            <a:srgbClr val="002060"/>
                          </a:solidFill>
                          <a:effectLst/>
                        </a:rPr>
                        <a:t>using a logical structure</a:t>
                      </a:r>
                      <a:endParaRPr lang="en-US" sz="1800" dirty="0">
                        <a:solidFill>
                          <a:srgbClr val="002060"/>
                        </a:solidFill>
                        <a:effectLst/>
                        <a:latin typeface="Arial" panose="020B0604020202020204" pitchFamily="34" charset="0"/>
                        <a:cs typeface="Arial" panose="020B0604020202020204" pitchFamily="34" charset="0"/>
                      </a:endParaRP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graphicFrame>
        <p:nvGraphicFramePr>
          <p:cNvPr id="3" name="Table 2">
            <a:extLst>
              <a:ext uri="{FF2B5EF4-FFF2-40B4-BE49-F238E27FC236}">
                <a16:creationId xmlns:a16="http://schemas.microsoft.com/office/drawing/2014/main" id="{53452AEA-12BE-B05F-B173-2E7B7D43289D}"/>
              </a:ext>
            </a:extLst>
          </p:cNvPr>
          <p:cNvGraphicFramePr>
            <a:graphicFrameLocks noGrp="1"/>
          </p:cNvGraphicFramePr>
          <p:nvPr>
            <p:extLst>
              <p:ext uri="{D42A27DB-BD31-4B8C-83A1-F6EECF244321}">
                <p14:modId xmlns:p14="http://schemas.microsoft.com/office/powerpoint/2010/main" val="1434070224"/>
              </p:ext>
            </p:extLst>
          </p:nvPr>
        </p:nvGraphicFramePr>
        <p:xfrm>
          <a:off x="625641" y="1155636"/>
          <a:ext cx="5470359" cy="1498600"/>
        </p:xfrm>
        <a:graphic>
          <a:graphicData uri="http://schemas.openxmlformats.org/drawingml/2006/table">
            <a:tbl>
              <a:tblPr firstRow="1" bandRow="1">
                <a:tableStyleId>{BDBED569-4797-4DF1-A0F4-6AAB3CD982D8}</a:tableStyleId>
              </a:tblPr>
              <a:tblGrid>
                <a:gridCol w="777681">
                  <a:extLst>
                    <a:ext uri="{9D8B030D-6E8A-4147-A177-3AD203B41FA5}">
                      <a16:colId xmlns:a16="http://schemas.microsoft.com/office/drawing/2014/main" val="1098917333"/>
                    </a:ext>
                  </a:extLst>
                </a:gridCol>
                <a:gridCol w="4692678">
                  <a:extLst>
                    <a:ext uri="{9D8B030D-6E8A-4147-A177-3AD203B41FA5}">
                      <a16:colId xmlns:a16="http://schemas.microsoft.com/office/drawing/2014/main" val="2540253546"/>
                    </a:ext>
                  </a:extLst>
                </a:gridCol>
              </a:tblGrid>
              <a:tr h="282584">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mn-lt"/>
                        </a:rPr>
                        <a:t>Criterion A: Presentation</a:t>
                      </a:r>
                      <a:endParaRPr lang="en-US" sz="2400" dirty="0">
                        <a:solidFill>
                          <a:schemeClr val="bg1"/>
                        </a:solidFill>
                        <a:latin typeface="+mn-lt"/>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solidFill>
                  </a:tcPr>
                </a:tc>
                <a:tc hMerge="1">
                  <a:txBody>
                    <a:bodyPr/>
                    <a:lstStyle/>
                    <a:p>
                      <a:endParaRPr lang="en-US"/>
                    </a:p>
                  </a:txBody>
                  <a:tcPr/>
                </a:tc>
                <a:extLst>
                  <a:ext uri="{0D108BD9-81ED-4DB2-BD59-A6C34878D82A}">
                    <a16:rowId xmlns:a16="http://schemas.microsoft.com/office/drawing/2014/main" val="1963402691"/>
                  </a:ext>
                </a:extLst>
              </a:tr>
              <a:tr h="211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Level</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Descriptor</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572126023"/>
                  </a:ext>
                </a:extLst>
              </a:tr>
              <a:tr h="4920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latin typeface="+mn-lt"/>
                        </a:rPr>
                        <a:t>4</a:t>
                      </a:r>
                      <a:endParaRPr lang="en-US" sz="2400" dirty="0">
                        <a:solidFill>
                          <a:srgbClr val="002060"/>
                        </a:solidFill>
                        <a:effectLst/>
                        <a:latin typeface="+mn-lt"/>
                      </a:endParaRP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rtl="0" fontAlgn="t">
                        <a:spcBef>
                          <a:spcPts val="0"/>
                        </a:spcBef>
                        <a:spcAft>
                          <a:spcPts val="0"/>
                        </a:spcAft>
                      </a:pPr>
                      <a:r>
                        <a:rPr lang="en-US" sz="1800" dirty="0">
                          <a:solidFill>
                            <a:srgbClr val="002060"/>
                          </a:solidFill>
                          <a:effectLst/>
                          <a:latin typeface="+mn-lt"/>
                          <a:cs typeface="Arial" panose="020B0604020202020204" pitchFamily="34" charset="0"/>
                        </a:rPr>
                        <a:t>The exploration is </a:t>
                      </a:r>
                      <a:r>
                        <a:rPr lang="en-US" sz="1800" b="1" dirty="0">
                          <a:solidFill>
                            <a:srgbClr val="002060"/>
                          </a:solidFill>
                          <a:effectLst/>
                          <a:latin typeface="+mn-lt"/>
                          <a:cs typeface="Arial" panose="020B0604020202020204" pitchFamily="34" charset="0"/>
                        </a:rPr>
                        <a:t>coherent</a:t>
                      </a:r>
                      <a:r>
                        <a:rPr lang="en-US" sz="1800" dirty="0">
                          <a:solidFill>
                            <a:srgbClr val="002060"/>
                          </a:solidFill>
                          <a:effectLst/>
                          <a:latin typeface="+mn-lt"/>
                          <a:cs typeface="Arial" panose="020B0604020202020204" pitchFamily="34" charset="0"/>
                        </a:rPr>
                        <a:t>, </a:t>
                      </a:r>
                      <a:r>
                        <a:rPr lang="en-US" sz="1800" b="1" dirty="0">
                          <a:solidFill>
                            <a:srgbClr val="002060"/>
                          </a:solidFill>
                          <a:effectLst/>
                          <a:latin typeface="+mn-lt"/>
                          <a:cs typeface="Arial" panose="020B0604020202020204" pitchFamily="34" charset="0"/>
                        </a:rPr>
                        <a:t>well organized</a:t>
                      </a:r>
                      <a:r>
                        <a:rPr lang="en-US" sz="1800" dirty="0">
                          <a:solidFill>
                            <a:srgbClr val="002060"/>
                          </a:solidFill>
                          <a:effectLst/>
                          <a:latin typeface="+mn-lt"/>
                          <a:cs typeface="Arial" panose="020B0604020202020204" pitchFamily="34" charset="0"/>
                        </a:rPr>
                        <a:t>, and </a:t>
                      </a:r>
                      <a:r>
                        <a:rPr lang="en-US" sz="1800" b="1" dirty="0">
                          <a:solidFill>
                            <a:srgbClr val="002060"/>
                          </a:solidFill>
                          <a:effectLst/>
                          <a:latin typeface="+mn-lt"/>
                          <a:cs typeface="Arial" panose="020B0604020202020204" pitchFamily="34" charset="0"/>
                        </a:rPr>
                        <a:t>concise</a:t>
                      </a:r>
                      <a:r>
                        <a:rPr lang="en-US" sz="1800" dirty="0">
                          <a:solidFill>
                            <a:srgbClr val="002060"/>
                          </a:solidFill>
                          <a:effectLst/>
                          <a:latin typeface="+mn-lt"/>
                          <a:cs typeface="Arial" panose="020B0604020202020204" pitchFamily="34" charset="0"/>
                        </a:rPr>
                        <a:t>.</a:t>
                      </a:r>
                    </a:p>
                  </a:txBody>
                  <a:tcPr marL="63500" marR="63500" marT="63500" marB="63500">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sp>
        <p:nvSpPr>
          <p:cNvPr id="8" name="TextBox 7">
            <a:extLst>
              <a:ext uri="{FF2B5EF4-FFF2-40B4-BE49-F238E27FC236}">
                <a16:creationId xmlns:a16="http://schemas.microsoft.com/office/drawing/2014/main" id="{A405D2C4-59B0-DEE8-A0AE-4D00208CB346}"/>
              </a:ext>
            </a:extLst>
          </p:cNvPr>
          <p:cNvSpPr txBox="1"/>
          <p:nvPr/>
        </p:nvSpPr>
        <p:spPr>
          <a:xfrm>
            <a:off x="7438724" y="365658"/>
            <a:ext cx="4127634" cy="6024726"/>
          </a:xfrm>
          <a:prstGeom prst="rect">
            <a:avLst/>
          </a:prstGeom>
          <a:noFill/>
          <a:ln w="19050">
            <a:solidFill>
              <a:srgbClr val="23ADBB"/>
            </a:solidFill>
          </a:ln>
        </p:spPr>
        <p:txBody>
          <a:bodyPr wrap="square">
            <a:spAutoFit/>
          </a:bodyPr>
          <a:lstStyle/>
          <a:p>
            <a:pPr>
              <a:spcBef>
                <a:spcPts val="300"/>
              </a:spcBef>
            </a:pPr>
            <a:r>
              <a:rPr lang="en-US" dirty="0">
                <a:solidFill>
                  <a:srgbClr val="002060"/>
                </a:solidFill>
              </a:rPr>
              <a:t>This criterion assesses the organization and coherence of the exploration. </a:t>
            </a:r>
          </a:p>
          <a:p>
            <a:pPr>
              <a:spcBef>
                <a:spcPts val="300"/>
              </a:spcBef>
            </a:pPr>
            <a:r>
              <a:rPr lang="en-US" dirty="0">
                <a:solidFill>
                  <a:srgbClr val="002060"/>
                </a:solidFill>
              </a:rPr>
              <a:t>A </a:t>
            </a:r>
            <a:r>
              <a:rPr lang="en-US" b="1" dirty="0">
                <a:solidFill>
                  <a:srgbClr val="002060"/>
                </a:solidFill>
              </a:rPr>
              <a:t>coherent</a:t>
            </a:r>
            <a:r>
              <a:rPr lang="en-US" dirty="0">
                <a:solidFill>
                  <a:srgbClr val="002060"/>
                </a:solidFill>
              </a:rPr>
              <a:t> exploration is logically developed, easy to follow and meets its aim. This refers to the overall structure or framework, including introduction, body, conclusion and how well the different parts link to each other. </a:t>
            </a:r>
          </a:p>
          <a:p>
            <a:pPr>
              <a:spcBef>
                <a:spcPts val="300"/>
              </a:spcBef>
            </a:pPr>
            <a:r>
              <a:rPr lang="en-US" dirty="0">
                <a:solidFill>
                  <a:srgbClr val="002060"/>
                </a:solidFill>
              </a:rPr>
              <a:t>A </a:t>
            </a:r>
            <a:r>
              <a:rPr lang="en-US" b="1" dirty="0">
                <a:solidFill>
                  <a:srgbClr val="002060"/>
                </a:solidFill>
              </a:rPr>
              <a:t>well-organized </a:t>
            </a:r>
            <a:r>
              <a:rPr lang="en-US" dirty="0">
                <a:solidFill>
                  <a:srgbClr val="002060"/>
                </a:solidFill>
              </a:rPr>
              <a:t>exploration includes an introduction, describes the aim of the exploration and has a conclusion. Relevant graphs, tables and diagrams should accompany the work in the appropriate place and not be attached as appendices to the document. Appendices should be used to include information on large data sets, additional graphs, diagrams and tables. </a:t>
            </a:r>
          </a:p>
          <a:p>
            <a:pPr>
              <a:spcBef>
                <a:spcPts val="300"/>
              </a:spcBef>
            </a:pPr>
            <a:r>
              <a:rPr lang="en-US" dirty="0">
                <a:solidFill>
                  <a:srgbClr val="002060"/>
                </a:solidFill>
              </a:rPr>
              <a:t>A </a:t>
            </a:r>
            <a:r>
              <a:rPr lang="en-US" b="1" dirty="0">
                <a:solidFill>
                  <a:srgbClr val="002060"/>
                </a:solidFill>
              </a:rPr>
              <a:t>concise</a:t>
            </a:r>
            <a:r>
              <a:rPr lang="en-US" dirty="0">
                <a:solidFill>
                  <a:srgbClr val="002060"/>
                </a:solidFill>
              </a:rPr>
              <a:t> exploration does not show irrelevant or unnecessary repetitive calculations, graphs or descriptions</a:t>
            </a:r>
          </a:p>
        </p:txBody>
      </p:sp>
      <p:sp>
        <p:nvSpPr>
          <p:cNvPr id="5" name="TextBox 4">
            <a:extLst>
              <a:ext uri="{FF2B5EF4-FFF2-40B4-BE49-F238E27FC236}">
                <a16:creationId xmlns:a16="http://schemas.microsoft.com/office/drawing/2014/main" id="{94128CEE-983C-00FE-3AFE-5EB64C01187F}"/>
              </a:ext>
            </a:extLst>
          </p:cNvPr>
          <p:cNvSpPr txBox="1"/>
          <p:nvPr/>
        </p:nvSpPr>
        <p:spPr>
          <a:xfrm>
            <a:off x="625642" y="314909"/>
            <a:ext cx="463456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and exploration criteria </a:t>
            </a:r>
          </a:p>
        </p:txBody>
      </p:sp>
      <p:pic>
        <p:nvPicPr>
          <p:cNvPr id="4" name="Audio 3">
            <a:hlinkClick r:id="" action="ppaction://media"/>
            <a:extLst>
              <a:ext uri="{FF2B5EF4-FFF2-40B4-BE49-F238E27FC236}">
                <a16:creationId xmlns:a16="http://schemas.microsoft.com/office/drawing/2014/main" id="{0599B087-046D-4AC7-8911-EFA8E816B3D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6" name="TextBox 5">
            <a:extLst>
              <a:ext uri="{FF2B5EF4-FFF2-40B4-BE49-F238E27FC236}">
                <a16:creationId xmlns:a16="http://schemas.microsoft.com/office/drawing/2014/main" id="{BA71A5A2-2DDB-D1B3-4A16-56D3179E64D7}"/>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1025340518"/>
      </p:ext>
    </p:extLst>
  </p:cSld>
  <p:clrMapOvr>
    <a:masterClrMapping/>
  </p:clrMapOvr>
  <mc:AlternateContent xmlns:mc="http://schemas.openxmlformats.org/markup-compatibility/2006" xmlns:p14="http://schemas.microsoft.com/office/powerpoint/2010/main">
    <mc:Choice Requires="p14">
      <p:transition spd="slow" p14:dur="2000" advTm="12618"/>
    </mc:Choice>
    <mc:Fallback xmlns="">
      <p:transition spd="slow" advTm="12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7D68364-B5B0-5DE4-4FD0-47B223B07E35}"/>
              </a:ext>
            </a:extLst>
          </p:cNvPr>
          <p:cNvGraphicFramePr>
            <a:graphicFrameLocks noGrp="1"/>
          </p:cNvGraphicFramePr>
          <p:nvPr>
            <p:extLst>
              <p:ext uri="{D42A27DB-BD31-4B8C-83A1-F6EECF244321}">
                <p14:modId xmlns:p14="http://schemas.microsoft.com/office/powerpoint/2010/main" val="3440072239"/>
              </p:ext>
            </p:extLst>
          </p:nvPr>
        </p:nvGraphicFramePr>
        <p:xfrm>
          <a:off x="625641" y="3244194"/>
          <a:ext cx="5943600" cy="2946400"/>
        </p:xfrm>
        <a:graphic>
          <a:graphicData uri="http://schemas.openxmlformats.org/drawingml/2006/table">
            <a:tbl>
              <a:tblPr firstRow="1" bandRow="1">
                <a:tableStyleId>{5DA37D80-6434-44D0-A028-1B22A696006F}</a:tableStyleId>
              </a:tblPr>
              <a:tblGrid>
                <a:gridCol w="773203">
                  <a:extLst>
                    <a:ext uri="{9D8B030D-6E8A-4147-A177-3AD203B41FA5}">
                      <a16:colId xmlns:a16="http://schemas.microsoft.com/office/drawing/2014/main" val="1098917333"/>
                    </a:ext>
                  </a:extLst>
                </a:gridCol>
                <a:gridCol w="5170397">
                  <a:extLst>
                    <a:ext uri="{9D8B030D-6E8A-4147-A177-3AD203B41FA5}">
                      <a16:colId xmlns:a16="http://schemas.microsoft.com/office/drawing/2014/main" val="2540253546"/>
                    </a:ext>
                  </a:extLst>
                </a:gridCol>
              </a:tblGrid>
              <a:tr h="428300">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 Criterion C: Communicating</a:t>
                      </a:r>
                      <a:endParaRPr lang="en-US" sz="2400" dirty="0">
                        <a:solidFill>
                          <a:schemeClr val="bg1"/>
                        </a:solidFill>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224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10394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a:pPr>
                      <a:r>
                        <a:rPr lang="en-US" sz="1800" b="1" u="none" strike="noStrike" dirty="0">
                          <a:solidFill>
                            <a:srgbClr val="002060"/>
                          </a:solidFill>
                          <a:effectLst/>
                        </a:rPr>
                        <a:t>consistently</a:t>
                      </a:r>
                      <a:r>
                        <a:rPr lang="en-US" sz="1800" b="0" u="none" strike="noStrike" dirty="0">
                          <a:solidFill>
                            <a:srgbClr val="002060"/>
                          </a:solidFill>
                          <a:effectLst/>
                        </a:rPr>
                        <a:t> use appropriate mathematical language (</a:t>
                      </a:r>
                      <a:r>
                        <a:rPr lang="en-US" sz="1800" b="1" u="none" strike="noStrike" dirty="0">
                          <a:solidFill>
                            <a:srgbClr val="002060"/>
                          </a:solidFill>
                          <a:effectLst/>
                        </a:rPr>
                        <a:t>notation, symbols and terminology</a:t>
                      </a:r>
                      <a:r>
                        <a:rPr lang="en-US" sz="1800" b="0" u="none" strike="noStrike" dirty="0">
                          <a:solidFill>
                            <a:srgbClr val="002060"/>
                          </a:solidFill>
                          <a:effectLst/>
                        </a:rPr>
                        <a:t>)</a:t>
                      </a:r>
                    </a:p>
                    <a:p>
                      <a:pPr marL="400050" indent="-400050" rtl="0" fontAlgn="t">
                        <a:spcBef>
                          <a:spcPts val="300"/>
                        </a:spcBef>
                        <a:spcAft>
                          <a:spcPts val="0"/>
                        </a:spcAft>
                        <a:buFont typeface="+mj-lt"/>
                        <a:buAutoNum type="romanLcPeriod"/>
                      </a:pPr>
                      <a:r>
                        <a:rPr lang="en-US" sz="1800" b="0" u="none" strike="noStrike" dirty="0">
                          <a:solidFill>
                            <a:srgbClr val="002060"/>
                          </a:solidFill>
                          <a:effectLst/>
                        </a:rPr>
                        <a:t>use </a:t>
                      </a:r>
                      <a:r>
                        <a:rPr lang="en-US" sz="1800" b="1" u="none" strike="noStrike" dirty="0">
                          <a:solidFill>
                            <a:srgbClr val="002060"/>
                          </a:solidFill>
                          <a:effectLst/>
                        </a:rPr>
                        <a:t>appropriate forms of mathematical representation</a:t>
                      </a:r>
                      <a:r>
                        <a:rPr lang="en-US" sz="1800" b="0" u="none" strike="noStrike" dirty="0">
                          <a:solidFill>
                            <a:srgbClr val="002060"/>
                          </a:solidFill>
                          <a:effectLst/>
                        </a:rPr>
                        <a:t> to consistently present information correctly</a:t>
                      </a:r>
                    </a:p>
                    <a:p>
                      <a:pPr marL="400050" indent="-400050" rtl="0" fontAlgn="t">
                        <a:spcBef>
                          <a:spcPts val="300"/>
                        </a:spcBef>
                        <a:spcAft>
                          <a:spcPts val="0"/>
                        </a:spcAft>
                        <a:buFont typeface="+mj-lt"/>
                        <a:buAutoNum type="romanLcPeriod"/>
                      </a:pPr>
                      <a:r>
                        <a:rPr lang="en-US" sz="1800" b="1" u="none" strike="noStrike" dirty="0">
                          <a:solidFill>
                            <a:srgbClr val="002060"/>
                          </a:solidFill>
                          <a:effectLst/>
                        </a:rPr>
                        <a:t>move effectively between different forms </a:t>
                      </a:r>
                      <a:r>
                        <a:rPr lang="en-US" sz="1800" b="0" u="none" strike="noStrike" dirty="0">
                          <a:solidFill>
                            <a:srgbClr val="002060"/>
                          </a:solidFill>
                          <a:effectLst/>
                        </a:rPr>
                        <a:t>of mathematical representation</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graphicFrame>
        <p:nvGraphicFramePr>
          <p:cNvPr id="3" name="Table 2">
            <a:extLst>
              <a:ext uri="{FF2B5EF4-FFF2-40B4-BE49-F238E27FC236}">
                <a16:creationId xmlns:a16="http://schemas.microsoft.com/office/drawing/2014/main" id="{53452AEA-12BE-B05F-B173-2E7B7D43289D}"/>
              </a:ext>
            </a:extLst>
          </p:cNvPr>
          <p:cNvGraphicFramePr>
            <a:graphicFrameLocks noGrp="1"/>
          </p:cNvGraphicFramePr>
          <p:nvPr>
            <p:extLst>
              <p:ext uri="{D42A27DB-BD31-4B8C-83A1-F6EECF244321}">
                <p14:modId xmlns:p14="http://schemas.microsoft.com/office/powerpoint/2010/main" val="1961665498"/>
              </p:ext>
            </p:extLst>
          </p:nvPr>
        </p:nvGraphicFramePr>
        <p:xfrm>
          <a:off x="625641" y="1155636"/>
          <a:ext cx="5943600" cy="1498600"/>
        </p:xfrm>
        <a:graphic>
          <a:graphicData uri="http://schemas.openxmlformats.org/drawingml/2006/table">
            <a:tbl>
              <a:tblPr firstRow="1" bandRow="1">
                <a:tableStyleId>{BDBED569-4797-4DF1-A0F4-6AAB3CD982D8}</a:tableStyleId>
              </a:tblPr>
              <a:tblGrid>
                <a:gridCol w="844958">
                  <a:extLst>
                    <a:ext uri="{9D8B030D-6E8A-4147-A177-3AD203B41FA5}">
                      <a16:colId xmlns:a16="http://schemas.microsoft.com/office/drawing/2014/main" val="1098917333"/>
                    </a:ext>
                  </a:extLst>
                </a:gridCol>
                <a:gridCol w="5098642">
                  <a:extLst>
                    <a:ext uri="{9D8B030D-6E8A-4147-A177-3AD203B41FA5}">
                      <a16:colId xmlns:a16="http://schemas.microsoft.com/office/drawing/2014/main" val="2540253546"/>
                    </a:ext>
                  </a:extLst>
                </a:gridCol>
              </a:tblGrid>
              <a:tr h="282584">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mn-lt"/>
                        </a:rPr>
                        <a:t>Criterion B: Mathematical communication</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solidFill>
                  </a:tcPr>
                </a:tc>
                <a:tc hMerge="1">
                  <a:txBody>
                    <a:bodyPr/>
                    <a:lstStyle/>
                    <a:p>
                      <a:endParaRPr lang="en-US"/>
                    </a:p>
                  </a:txBody>
                  <a:tcPr/>
                </a:tc>
                <a:extLst>
                  <a:ext uri="{0D108BD9-81ED-4DB2-BD59-A6C34878D82A}">
                    <a16:rowId xmlns:a16="http://schemas.microsoft.com/office/drawing/2014/main" val="1963402691"/>
                  </a:ext>
                </a:extLst>
              </a:tr>
              <a:tr h="211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Level</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Descriptor</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572126023"/>
                  </a:ext>
                </a:extLst>
              </a:tr>
              <a:tr h="4920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latin typeface="+mn-lt"/>
                        </a:rPr>
                        <a:t>4</a:t>
                      </a:r>
                      <a:endParaRPr lang="en-US" sz="2400" dirty="0">
                        <a:solidFill>
                          <a:srgbClr val="002060"/>
                        </a:solidFill>
                        <a:effectLst/>
                        <a:latin typeface="+mn-lt"/>
                      </a:endParaRP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rtl="0" fontAlgn="t">
                        <a:spcBef>
                          <a:spcPts val="0"/>
                        </a:spcBef>
                        <a:spcAft>
                          <a:spcPts val="0"/>
                        </a:spcAft>
                      </a:pPr>
                      <a:r>
                        <a:rPr lang="en-US" sz="1800" dirty="0">
                          <a:solidFill>
                            <a:srgbClr val="002060"/>
                          </a:solidFill>
                          <a:effectLst/>
                          <a:latin typeface="+mn-lt"/>
                          <a:cs typeface="Arial" panose="020B0604020202020204" pitchFamily="34" charset="0"/>
                        </a:rPr>
                        <a:t>The mathematical communication is relevant, </a:t>
                      </a:r>
                      <a:r>
                        <a:rPr lang="en-US" sz="1800" b="1" dirty="0">
                          <a:solidFill>
                            <a:srgbClr val="002060"/>
                          </a:solidFill>
                          <a:effectLst/>
                          <a:latin typeface="+mn-lt"/>
                          <a:cs typeface="Arial" panose="020B0604020202020204" pitchFamily="34" charset="0"/>
                        </a:rPr>
                        <a:t>appropriate</a:t>
                      </a:r>
                      <a:r>
                        <a:rPr lang="en-US" sz="1800" dirty="0">
                          <a:solidFill>
                            <a:srgbClr val="002060"/>
                          </a:solidFill>
                          <a:effectLst/>
                          <a:latin typeface="+mn-lt"/>
                          <a:cs typeface="Arial" panose="020B0604020202020204" pitchFamily="34" charset="0"/>
                        </a:rPr>
                        <a:t> and </a:t>
                      </a:r>
                      <a:r>
                        <a:rPr lang="en-US" sz="1800" b="1" dirty="0">
                          <a:solidFill>
                            <a:srgbClr val="002060"/>
                          </a:solidFill>
                          <a:effectLst/>
                          <a:latin typeface="+mn-lt"/>
                          <a:cs typeface="Arial" panose="020B0604020202020204" pitchFamily="34" charset="0"/>
                        </a:rPr>
                        <a:t>consistent</a:t>
                      </a:r>
                      <a:r>
                        <a:rPr lang="en-US" sz="1800" dirty="0">
                          <a:solidFill>
                            <a:srgbClr val="002060"/>
                          </a:solidFill>
                          <a:effectLst/>
                          <a:latin typeface="+mn-lt"/>
                          <a:cs typeface="Arial" panose="020B0604020202020204" pitchFamily="34" charset="0"/>
                        </a:rPr>
                        <a:t> throughout.</a:t>
                      </a:r>
                    </a:p>
                  </a:txBody>
                  <a:tcPr marL="63500" marR="63500" marT="63500" marB="63500">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sp>
        <p:nvSpPr>
          <p:cNvPr id="8" name="TextBox 7">
            <a:extLst>
              <a:ext uri="{FF2B5EF4-FFF2-40B4-BE49-F238E27FC236}">
                <a16:creationId xmlns:a16="http://schemas.microsoft.com/office/drawing/2014/main" id="{A405D2C4-59B0-DEE8-A0AE-4D00208CB346}"/>
              </a:ext>
            </a:extLst>
          </p:cNvPr>
          <p:cNvSpPr txBox="1"/>
          <p:nvPr/>
        </p:nvSpPr>
        <p:spPr>
          <a:xfrm>
            <a:off x="7367604" y="899684"/>
            <a:ext cx="4127634" cy="5232202"/>
          </a:xfrm>
          <a:prstGeom prst="rect">
            <a:avLst/>
          </a:prstGeom>
          <a:noFill/>
          <a:ln w="19050">
            <a:solidFill>
              <a:srgbClr val="23ADBB"/>
            </a:solidFill>
          </a:ln>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This criterion assesses to what extent the student has: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used appropriate mathematical language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notation, symbols, terminology</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Calculator and computer notation is acceptable only if it is software generated. Otherwise it is expected that students use appropriate mathematical notation in their work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defined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key terms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and variables, where required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used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multiple forms of mathematical representation</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such as formulae, diagrams, tables, charts, graphs and models, where appropriate </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used a </a:t>
            </a:r>
            <a:r>
              <a:rPr kumimoji="0" lang="en-US" sz="1800" i="0" u="none" strike="noStrike" kern="1200" cap="none" spc="0" normalizeH="0" baseline="0" noProof="0" dirty="0">
                <a:ln>
                  <a:noFill/>
                </a:ln>
                <a:solidFill>
                  <a:srgbClr val="002060"/>
                </a:solidFill>
                <a:effectLst/>
                <a:uLnTx/>
                <a:uFillTx/>
                <a:latin typeface="Calibri" panose="020F0502020204030204"/>
                <a:ea typeface="+mn-ea"/>
                <a:cs typeface="+mn-cs"/>
              </a:rPr>
              <a:t>deductive method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and set out proofs logically where appropriate</a:t>
            </a:r>
          </a:p>
        </p:txBody>
      </p:sp>
      <p:pic>
        <p:nvPicPr>
          <p:cNvPr id="4" name="Audio 3">
            <a:hlinkClick r:id="" action="ppaction://media"/>
            <a:extLst>
              <a:ext uri="{FF2B5EF4-FFF2-40B4-BE49-F238E27FC236}">
                <a16:creationId xmlns:a16="http://schemas.microsoft.com/office/drawing/2014/main" id="{400E7AC8-DD10-45C4-909F-A7BEED515A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E91A11E5-EFC3-93B6-CDE0-CAEF08F102F4}"/>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2046394754"/>
      </p:ext>
    </p:extLst>
  </p:cSld>
  <p:clrMapOvr>
    <a:masterClrMapping/>
  </p:clrMapOvr>
  <mc:AlternateContent xmlns:mc="http://schemas.openxmlformats.org/markup-compatibility/2006" xmlns:p14="http://schemas.microsoft.com/office/powerpoint/2010/main">
    <mc:Choice Requires="p14">
      <p:transition spd="slow" p14:dur="2000" advTm="21116"/>
    </mc:Choice>
    <mc:Fallback xmlns="">
      <p:transition spd="slow" advTm="2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7D68364-B5B0-5DE4-4FD0-47B223B07E35}"/>
              </a:ext>
            </a:extLst>
          </p:cNvPr>
          <p:cNvGraphicFramePr>
            <a:graphicFrameLocks noGrp="1"/>
          </p:cNvGraphicFramePr>
          <p:nvPr>
            <p:extLst>
              <p:ext uri="{D42A27DB-BD31-4B8C-83A1-F6EECF244321}">
                <p14:modId xmlns:p14="http://schemas.microsoft.com/office/powerpoint/2010/main" val="1270422241"/>
              </p:ext>
            </p:extLst>
          </p:nvPr>
        </p:nvGraphicFramePr>
        <p:xfrm>
          <a:off x="466558" y="2318969"/>
          <a:ext cx="6303479" cy="2085340"/>
        </p:xfrm>
        <a:graphic>
          <a:graphicData uri="http://schemas.openxmlformats.org/drawingml/2006/table">
            <a:tbl>
              <a:tblPr firstRow="1" bandRow="1">
                <a:tableStyleId>{5DA37D80-6434-44D0-A028-1B22A696006F}</a:tableStyleId>
              </a:tblPr>
              <a:tblGrid>
                <a:gridCol w="820020">
                  <a:extLst>
                    <a:ext uri="{9D8B030D-6E8A-4147-A177-3AD203B41FA5}">
                      <a16:colId xmlns:a16="http://schemas.microsoft.com/office/drawing/2014/main" val="1098917333"/>
                    </a:ext>
                  </a:extLst>
                </a:gridCol>
                <a:gridCol w="5483459">
                  <a:extLst>
                    <a:ext uri="{9D8B030D-6E8A-4147-A177-3AD203B41FA5}">
                      <a16:colId xmlns:a16="http://schemas.microsoft.com/office/drawing/2014/main" val="2540253546"/>
                    </a:ext>
                  </a:extLst>
                </a:gridCol>
              </a:tblGrid>
              <a:tr h="428300">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 Criterion B: Investigating patterns</a:t>
                      </a:r>
                      <a:endParaRPr lang="en-US" sz="2400" dirty="0">
                        <a:solidFill>
                          <a:schemeClr val="bg1"/>
                        </a:solidFill>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224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10394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a:pPr>
                      <a:r>
                        <a:rPr lang="en-US" sz="1800" b="1" u="none" strike="noStrike" dirty="0">
                          <a:solidFill>
                            <a:srgbClr val="002060"/>
                          </a:solidFill>
                          <a:effectLst/>
                        </a:rPr>
                        <a:t>select</a:t>
                      </a:r>
                      <a:r>
                        <a:rPr lang="en-US" sz="1800" b="0" u="none" strike="noStrike" dirty="0">
                          <a:solidFill>
                            <a:srgbClr val="002060"/>
                          </a:solidFill>
                          <a:effectLst/>
                        </a:rPr>
                        <a:t> and </a:t>
                      </a:r>
                      <a:r>
                        <a:rPr lang="en-US" sz="1800" b="1" u="none" strike="noStrike" dirty="0">
                          <a:solidFill>
                            <a:srgbClr val="002060"/>
                          </a:solidFill>
                          <a:effectLst/>
                        </a:rPr>
                        <a:t>apply</a:t>
                      </a:r>
                      <a:r>
                        <a:rPr lang="en-US" sz="1800" b="0" u="none" strike="noStrike" dirty="0">
                          <a:solidFill>
                            <a:srgbClr val="002060"/>
                          </a:solidFill>
                          <a:effectLst/>
                        </a:rPr>
                        <a:t>  mathematical problem-solving techniques to </a:t>
                      </a:r>
                      <a:r>
                        <a:rPr lang="en-US" sz="1800" b="1" u="none" strike="noStrike" dirty="0">
                          <a:solidFill>
                            <a:srgbClr val="002060"/>
                          </a:solidFill>
                          <a:effectLst/>
                        </a:rPr>
                        <a:t>discover</a:t>
                      </a:r>
                      <a:r>
                        <a:rPr lang="en-US" sz="1800" b="0" u="none" strike="noStrike" dirty="0">
                          <a:solidFill>
                            <a:srgbClr val="002060"/>
                          </a:solidFill>
                          <a:effectLst/>
                        </a:rPr>
                        <a:t> complex </a:t>
                      </a:r>
                      <a:r>
                        <a:rPr lang="en-US" sz="1800" b="1" u="none" strike="noStrike" dirty="0">
                          <a:solidFill>
                            <a:srgbClr val="002060"/>
                          </a:solidFill>
                          <a:effectLst/>
                        </a:rPr>
                        <a:t>patterns</a:t>
                      </a:r>
                    </a:p>
                    <a:p>
                      <a:pPr marL="400050" indent="-400050" rtl="0" fontAlgn="t">
                        <a:spcBef>
                          <a:spcPts val="300"/>
                        </a:spcBef>
                        <a:spcAft>
                          <a:spcPts val="0"/>
                        </a:spcAft>
                        <a:buFont typeface="+mj-lt"/>
                        <a:buAutoNum type="romanLcPeriod"/>
                      </a:pPr>
                      <a:r>
                        <a:rPr lang="en-US" sz="1800" b="1" u="none" strike="noStrike" dirty="0">
                          <a:solidFill>
                            <a:srgbClr val="002060"/>
                          </a:solidFill>
                          <a:effectLst/>
                        </a:rPr>
                        <a:t>describe </a:t>
                      </a:r>
                      <a:r>
                        <a:rPr lang="en-US" sz="1800" b="0" u="none" strike="noStrike" dirty="0">
                          <a:solidFill>
                            <a:srgbClr val="002060"/>
                          </a:solidFill>
                          <a:effectLst/>
                        </a:rPr>
                        <a:t>patterns </a:t>
                      </a:r>
                      <a:r>
                        <a:rPr lang="en-US" sz="1800" b="1" u="none" strike="noStrike" dirty="0">
                          <a:solidFill>
                            <a:srgbClr val="002060"/>
                          </a:solidFill>
                          <a:effectLst/>
                        </a:rPr>
                        <a:t>as</a:t>
                      </a:r>
                      <a:r>
                        <a:rPr lang="en-US" sz="1800" b="0" u="none" strike="noStrike" dirty="0">
                          <a:solidFill>
                            <a:srgbClr val="002060"/>
                          </a:solidFill>
                          <a:effectLst/>
                        </a:rPr>
                        <a:t> </a:t>
                      </a:r>
                      <a:r>
                        <a:rPr lang="en-US" sz="1800" b="1" u="none" strike="noStrike" dirty="0">
                          <a:solidFill>
                            <a:srgbClr val="002060"/>
                          </a:solidFill>
                          <a:effectLst/>
                        </a:rPr>
                        <a:t>general rules </a:t>
                      </a:r>
                      <a:r>
                        <a:rPr lang="en-US" sz="1800" b="0" u="none" strike="noStrike" dirty="0">
                          <a:solidFill>
                            <a:srgbClr val="002060"/>
                          </a:solidFill>
                          <a:effectLst/>
                        </a:rPr>
                        <a:t>consistent with correct findings</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graphicFrame>
        <p:nvGraphicFramePr>
          <p:cNvPr id="3" name="Table 2">
            <a:extLst>
              <a:ext uri="{FF2B5EF4-FFF2-40B4-BE49-F238E27FC236}">
                <a16:creationId xmlns:a16="http://schemas.microsoft.com/office/drawing/2014/main" id="{53452AEA-12BE-B05F-B173-2E7B7D43289D}"/>
              </a:ext>
            </a:extLst>
          </p:cNvPr>
          <p:cNvGraphicFramePr>
            <a:graphicFrameLocks noGrp="1"/>
          </p:cNvGraphicFramePr>
          <p:nvPr>
            <p:extLst>
              <p:ext uri="{D42A27DB-BD31-4B8C-83A1-F6EECF244321}">
                <p14:modId xmlns:p14="http://schemas.microsoft.com/office/powerpoint/2010/main" val="3881998755"/>
              </p:ext>
            </p:extLst>
          </p:nvPr>
        </p:nvGraphicFramePr>
        <p:xfrm>
          <a:off x="466558" y="617156"/>
          <a:ext cx="6303480" cy="1315720"/>
        </p:xfrm>
        <a:graphic>
          <a:graphicData uri="http://schemas.openxmlformats.org/drawingml/2006/table">
            <a:tbl>
              <a:tblPr firstRow="1" bandRow="1">
                <a:tableStyleId>{BDBED569-4797-4DF1-A0F4-6AAB3CD982D8}</a:tableStyleId>
              </a:tblPr>
              <a:tblGrid>
                <a:gridCol w="896119">
                  <a:extLst>
                    <a:ext uri="{9D8B030D-6E8A-4147-A177-3AD203B41FA5}">
                      <a16:colId xmlns:a16="http://schemas.microsoft.com/office/drawing/2014/main" val="1098917333"/>
                    </a:ext>
                  </a:extLst>
                </a:gridCol>
                <a:gridCol w="5407361">
                  <a:extLst>
                    <a:ext uri="{9D8B030D-6E8A-4147-A177-3AD203B41FA5}">
                      <a16:colId xmlns:a16="http://schemas.microsoft.com/office/drawing/2014/main" val="2540253546"/>
                    </a:ext>
                  </a:extLst>
                </a:gridCol>
              </a:tblGrid>
              <a:tr h="282584">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mn-lt"/>
                        </a:rPr>
                        <a:t>Criterion C: Personal engagement</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solidFill>
                  </a:tcPr>
                </a:tc>
                <a:tc hMerge="1">
                  <a:txBody>
                    <a:bodyPr/>
                    <a:lstStyle/>
                    <a:p>
                      <a:endParaRPr lang="en-US"/>
                    </a:p>
                  </a:txBody>
                  <a:tcPr/>
                </a:tc>
                <a:extLst>
                  <a:ext uri="{0D108BD9-81ED-4DB2-BD59-A6C34878D82A}">
                    <a16:rowId xmlns:a16="http://schemas.microsoft.com/office/drawing/2014/main" val="1963402691"/>
                  </a:ext>
                </a:extLst>
              </a:tr>
              <a:tr h="211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Level</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Descriptor</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572126023"/>
                  </a:ext>
                </a:extLst>
              </a:tr>
              <a:tr h="4920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latin typeface="+mn-lt"/>
                        </a:rPr>
                        <a:t>3</a:t>
                      </a:r>
                      <a:endParaRPr lang="en-US" sz="2400" dirty="0">
                        <a:solidFill>
                          <a:srgbClr val="002060"/>
                        </a:solidFill>
                        <a:effectLst/>
                        <a:latin typeface="+mn-lt"/>
                      </a:endParaRP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rtl="0" fontAlgn="t">
                        <a:spcBef>
                          <a:spcPts val="0"/>
                        </a:spcBef>
                        <a:spcAft>
                          <a:spcPts val="0"/>
                        </a:spcAft>
                      </a:pPr>
                      <a:r>
                        <a:rPr lang="en-US" sz="1800" dirty="0">
                          <a:solidFill>
                            <a:srgbClr val="002060"/>
                          </a:solidFill>
                          <a:effectLst/>
                          <a:latin typeface="+mn-lt"/>
                          <a:cs typeface="Arial" panose="020B0604020202020204" pitchFamily="34" charset="0"/>
                        </a:rPr>
                        <a:t>There is evidence of outstanding personal engagement.</a:t>
                      </a:r>
                    </a:p>
                  </a:txBody>
                  <a:tcPr marL="63500" marR="63500" marT="63500" marB="63500">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sp>
        <p:nvSpPr>
          <p:cNvPr id="8" name="TextBox 7">
            <a:extLst>
              <a:ext uri="{FF2B5EF4-FFF2-40B4-BE49-F238E27FC236}">
                <a16:creationId xmlns:a16="http://schemas.microsoft.com/office/drawing/2014/main" id="{A405D2C4-59B0-DEE8-A0AE-4D00208CB346}"/>
              </a:ext>
            </a:extLst>
          </p:cNvPr>
          <p:cNvSpPr txBox="1"/>
          <p:nvPr/>
        </p:nvSpPr>
        <p:spPr>
          <a:xfrm>
            <a:off x="8126663" y="1175892"/>
            <a:ext cx="3418038" cy="3770263"/>
          </a:xfrm>
          <a:prstGeom prst="rect">
            <a:avLst/>
          </a:prstGeom>
          <a:noFill/>
          <a:ln w="19050">
            <a:solidFill>
              <a:srgbClr val="23ADBB"/>
            </a:solidFill>
          </a:ln>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This criterion assesses the extent to which the student engages with the topic by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exploring </a:t>
            </a:r>
            <a:r>
              <a:rPr kumimoji="0" lang="en-US" sz="1800" i="0" u="none" strike="noStrike" kern="1200" cap="none" spc="0" normalizeH="0" baseline="0" noProof="0" dirty="0">
                <a:ln>
                  <a:noFill/>
                </a:ln>
                <a:solidFill>
                  <a:srgbClr val="002060"/>
                </a:solidFill>
                <a:effectLst/>
                <a:uLnTx/>
                <a:uFillTx/>
                <a:latin typeface="Calibri" panose="020F0502020204030204"/>
                <a:ea typeface="+mn-ea"/>
                <a:cs typeface="+mn-cs"/>
              </a:rPr>
              <a:t>the mathematics</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800" i="0" u="none" strike="noStrike" kern="1200" cap="none" spc="0" normalizeH="0" baseline="0" noProof="0" dirty="0">
                <a:ln>
                  <a:noFill/>
                </a:ln>
                <a:solidFill>
                  <a:srgbClr val="002060"/>
                </a:solidFill>
                <a:effectLst/>
                <a:uLnTx/>
                <a:uFillTx/>
                <a:latin typeface="Calibri" panose="020F0502020204030204"/>
                <a:ea typeface="+mn-ea"/>
                <a:cs typeface="+mn-cs"/>
              </a:rPr>
              <a:t>and</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making it their own</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It is not a measure of effort.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Personal engagement may be recognized in different ways.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These include </a:t>
            </a:r>
            <a:r>
              <a:rPr kumimoji="0" lang="en-US" sz="1800" i="0" u="none" strike="noStrike" kern="1200" cap="none" spc="0" normalizeH="0" baseline="0" noProof="0" dirty="0">
                <a:ln>
                  <a:noFill/>
                </a:ln>
                <a:solidFill>
                  <a:srgbClr val="002060"/>
                </a:solidFill>
                <a:effectLst/>
                <a:uLnTx/>
                <a:uFillTx/>
                <a:latin typeface="Calibri" panose="020F0502020204030204"/>
                <a:ea typeface="+mn-ea"/>
                <a:cs typeface="+mn-cs"/>
              </a:rPr>
              <a:t>thinking independently or creatively, presenting mathematical ideas in their own way</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800" i="0" u="none" strike="noStrike" kern="1200" cap="none" spc="0" normalizeH="0" baseline="0" noProof="0" dirty="0">
                <a:ln>
                  <a:noFill/>
                </a:ln>
                <a:solidFill>
                  <a:srgbClr val="002060"/>
                </a:solidFill>
                <a:effectLst/>
                <a:uLnTx/>
                <a:uFillTx/>
                <a:latin typeface="Calibri" panose="020F0502020204030204"/>
                <a:ea typeface="+mn-ea"/>
                <a:cs typeface="+mn-cs"/>
              </a:rPr>
              <a:t>exploring the topic from</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 different perspectives, making and testing predictions</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aphicFrame>
        <p:nvGraphicFramePr>
          <p:cNvPr id="4" name="Table 2">
            <a:extLst>
              <a:ext uri="{FF2B5EF4-FFF2-40B4-BE49-F238E27FC236}">
                <a16:creationId xmlns:a16="http://schemas.microsoft.com/office/drawing/2014/main" id="{8751F254-CBEF-5055-2477-E8F9CDCE1FAA}"/>
              </a:ext>
            </a:extLst>
          </p:cNvPr>
          <p:cNvGraphicFramePr>
            <a:graphicFrameLocks noGrp="1"/>
          </p:cNvGraphicFramePr>
          <p:nvPr>
            <p:extLst>
              <p:ext uri="{D42A27DB-BD31-4B8C-83A1-F6EECF244321}">
                <p14:modId xmlns:p14="http://schemas.microsoft.com/office/powerpoint/2010/main" val="2117009681"/>
              </p:ext>
            </p:extLst>
          </p:nvPr>
        </p:nvGraphicFramePr>
        <p:xfrm>
          <a:off x="452919" y="4539031"/>
          <a:ext cx="7136601" cy="2085340"/>
        </p:xfrm>
        <a:graphic>
          <a:graphicData uri="http://schemas.openxmlformats.org/drawingml/2006/table">
            <a:tbl>
              <a:tblPr firstRow="1" bandRow="1">
                <a:tableStyleId>{5DA37D80-6434-44D0-A028-1B22A696006F}</a:tableStyleId>
              </a:tblPr>
              <a:tblGrid>
                <a:gridCol w="929899">
                  <a:extLst>
                    <a:ext uri="{9D8B030D-6E8A-4147-A177-3AD203B41FA5}">
                      <a16:colId xmlns:a16="http://schemas.microsoft.com/office/drawing/2014/main" val="1098917333"/>
                    </a:ext>
                  </a:extLst>
                </a:gridCol>
                <a:gridCol w="6206702">
                  <a:extLst>
                    <a:ext uri="{9D8B030D-6E8A-4147-A177-3AD203B41FA5}">
                      <a16:colId xmlns:a16="http://schemas.microsoft.com/office/drawing/2014/main" val="2540253546"/>
                    </a:ext>
                  </a:extLst>
                </a:gridCol>
              </a:tblGrid>
              <a:tr h="384588">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Criterion D: Applying mathematics in real-life contexts</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3076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8743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a:pPr>
                      <a:r>
                        <a:rPr lang="en-US" sz="1800" b="1" u="none" strike="noStrike" dirty="0">
                          <a:solidFill>
                            <a:srgbClr val="002060"/>
                          </a:solidFill>
                          <a:effectLst/>
                        </a:rPr>
                        <a:t>identify</a:t>
                      </a:r>
                      <a:r>
                        <a:rPr lang="en-US" sz="1800" b="0" u="none" strike="noStrike" dirty="0">
                          <a:solidFill>
                            <a:srgbClr val="002060"/>
                          </a:solidFill>
                          <a:effectLst/>
                        </a:rPr>
                        <a:t> the relevant elements of the authentic real-life situation</a:t>
                      </a:r>
                    </a:p>
                    <a:p>
                      <a:pPr marL="400050" indent="-400050" rtl="0" fontAlgn="t">
                        <a:spcBef>
                          <a:spcPts val="300"/>
                        </a:spcBef>
                        <a:spcAft>
                          <a:spcPts val="0"/>
                        </a:spcAft>
                        <a:buFont typeface="+mj-lt"/>
                        <a:buAutoNum type="romanLcPeriod"/>
                      </a:pPr>
                      <a:r>
                        <a:rPr lang="en-US" sz="1800" b="1" u="none" strike="noStrike" dirty="0">
                          <a:solidFill>
                            <a:srgbClr val="002060"/>
                          </a:solidFill>
                          <a:effectLst/>
                        </a:rPr>
                        <a:t>select</a:t>
                      </a:r>
                      <a:r>
                        <a:rPr lang="en-US" sz="1800" b="0" u="none" strike="noStrike" dirty="0">
                          <a:solidFill>
                            <a:srgbClr val="002060"/>
                          </a:solidFill>
                          <a:effectLst/>
                        </a:rPr>
                        <a:t> appropriate mathematical strategies to model the authentic real-life situation</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pic>
        <p:nvPicPr>
          <p:cNvPr id="5" name="Audio 4">
            <a:hlinkClick r:id="" action="ppaction://media"/>
            <a:extLst>
              <a:ext uri="{FF2B5EF4-FFF2-40B4-BE49-F238E27FC236}">
                <a16:creationId xmlns:a16="http://schemas.microsoft.com/office/drawing/2014/main" id="{1C30ACD5-4072-4972-B87B-56F9E9C1414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6" name="TextBox 5">
            <a:extLst>
              <a:ext uri="{FF2B5EF4-FFF2-40B4-BE49-F238E27FC236}">
                <a16:creationId xmlns:a16="http://schemas.microsoft.com/office/drawing/2014/main" id="{71837285-5D9C-F252-A2AE-F9F5EE97A0BC}"/>
              </a:ext>
            </a:extLst>
          </p:cNvPr>
          <p:cNvSpPr txBox="1"/>
          <p:nvPr/>
        </p:nvSpPr>
        <p:spPr>
          <a:xfrm>
            <a:off x="7839176" y="653632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738189644"/>
      </p:ext>
    </p:extLst>
  </p:cSld>
  <p:clrMapOvr>
    <a:masterClrMapping/>
  </p:clrMapOvr>
  <mc:AlternateContent xmlns:mc="http://schemas.openxmlformats.org/markup-compatibility/2006" xmlns:p14="http://schemas.microsoft.com/office/powerpoint/2010/main">
    <mc:Choice Requires="p14">
      <p:transition spd="slow" p14:dur="2000" advTm="19770"/>
    </mc:Choice>
    <mc:Fallback xmlns="">
      <p:transition spd="slow" advTm="1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5" descr="© INSCALE GmbH, 26.05.2010&#10;http://www.presentationload.com/">
            <a:extLst>
              <a:ext uri="{FF2B5EF4-FFF2-40B4-BE49-F238E27FC236}">
                <a16:creationId xmlns:a16="http://schemas.microsoft.com/office/drawing/2014/main" id="{9A4D32F5-C7BA-5943-934D-1BFF5C92303E}"/>
              </a:ext>
            </a:extLst>
          </p:cNvPr>
          <p:cNvSpPr>
            <a:spLocks noChangeShapeType="1"/>
          </p:cNvSpPr>
          <p:nvPr/>
        </p:nvSpPr>
        <p:spPr bwMode="gray">
          <a:xfrm flipV="1">
            <a:off x="4658705" y="4831762"/>
            <a:ext cx="0" cy="1406991"/>
          </a:xfrm>
          <a:prstGeom prst="line">
            <a:avLst/>
          </a:prstGeom>
          <a:noFill/>
          <a:ln w="9525">
            <a:solidFill>
              <a:schemeClr val="accent6"/>
            </a:solidFill>
            <a:prstDash val="solid"/>
            <a:round/>
            <a:headEnd/>
            <a:tailEnd/>
          </a:ln>
          <a:effectLst/>
        </p:spPr>
        <p:txBody>
          <a:bodyPr lIns="51442" tIns="25721" rIns="51442" bIns="2572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endParaRPr>
          </a:p>
        </p:txBody>
      </p:sp>
      <p:sp>
        <p:nvSpPr>
          <p:cNvPr id="7" name="Line 55" descr="© INSCALE GmbH, 26.05.2010&#10;http://www.presentationload.com/">
            <a:extLst>
              <a:ext uri="{FF2B5EF4-FFF2-40B4-BE49-F238E27FC236}">
                <a16:creationId xmlns:a16="http://schemas.microsoft.com/office/drawing/2014/main" id="{97C11394-F3D8-EF4F-8882-EE3F2B305CF0}"/>
              </a:ext>
            </a:extLst>
          </p:cNvPr>
          <p:cNvSpPr>
            <a:spLocks noChangeShapeType="1"/>
          </p:cNvSpPr>
          <p:nvPr/>
        </p:nvSpPr>
        <p:spPr bwMode="gray">
          <a:xfrm flipV="1">
            <a:off x="1925632" y="4831763"/>
            <a:ext cx="0" cy="1406259"/>
          </a:xfrm>
          <a:prstGeom prst="line">
            <a:avLst/>
          </a:prstGeom>
          <a:noFill/>
          <a:ln w="9525">
            <a:solidFill>
              <a:srgbClr val="FFC000"/>
            </a:solidFill>
            <a:prstDash val="solid"/>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Calibri" pitchFamily="34" charset="0"/>
            </a:endParaRPr>
          </a:p>
        </p:txBody>
      </p:sp>
      <p:sp>
        <p:nvSpPr>
          <p:cNvPr id="8" name="Text Box 56" descr="© INSCALE GmbH, 26.05.2010&#10;http://www.presentationload.com/">
            <a:extLst>
              <a:ext uri="{FF2B5EF4-FFF2-40B4-BE49-F238E27FC236}">
                <a16:creationId xmlns:a16="http://schemas.microsoft.com/office/drawing/2014/main" id="{1A4CBF0C-9D86-784E-AAC3-7DAABD6AE385}"/>
              </a:ext>
            </a:extLst>
          </p:cNvPr>
          <p:cNvSpPr txBox="1">
            <a:spLocks noChangeArrowheads="1"/>
          </p:cNvSpPr>
          <p:nvPr/>
        </p:nvSpPr>
        <p:spPr bwMode="gray">
          <a:xfrm>
            <a:off x="4805405" y="5994489"/>
            <a:ext cx="1337076" cy="430887"/>
          </a:xfrm>
          <a:prstGeom prst="rect">
            <a:avLst/>
          </a:prstGeom>
          <a:noFill/>
          <a:ln w="9525">
            <a:noFill/>
            <a:miter lim="800000"/>
            <a:headEnd/>
            <a:tailEnd/>
          </a:ln>
          <a:effectLst/>
        </p:spPr>
        <p:txBody>
          <a:bodyPr wrap="square" lIns="67500" tIns="0" rIns="54000" bIns="0" anchor="b" anchorCtr="0">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1">
                <a:ln>
                  <a:noFill/>
                </a:ln>
                <a:solidFill>
                  <a:srgbClr val="F14124"/>
                </a:solidFill>
                <a:effectLst/>
                <a:uLnTx/>
                <a:uFillTx/>
                <a:latin typeface="Calibri" panose="020F0502020204030204"/>
                <a:ea typeface="+mn-ea"/>
                <a:cs typeface="Calibri" pitchFamily="34" charset="0"/>
              </a:rPr>
              <a:t>IB MYP</a:t>
            </a:r>
            <a:endParaRPr kumimoji="0" lang="en-GB" sz="2800" b="0" i="0" u="none" strike="noStrike" kern="1200" cap="none" spc="0" normalizeH="0" baseline="0" noProof="1">
              <a:ln>
                <a:noFill/>
              </a:ln>
              <a:solidFill>
                <a:srgbClr val="F14124"/>
              </a:solidFill>
              <a:effectLst/>
              <a:uLnTx/>
              <a:uFillTx/>
              <a:latin typeface="Calibri" panose="020F0502020204030204"/>
              <a:ea typeface="+mn-ea"/>
              <a:cs typeface="Calibri" pitchFamily="34" charset="0"/>
            </a:endParaRPr>
          </a:p>
        </p:txBody>
      </p:sp>
      <p:sp>
        <p:nvSpPr>
          <p:cNvPr id="10" name="Line 55" descr="© INSCALE GmbH, 26.05.2010&#10;http://www.presentationload.com/">
            <a:extLst>
              <a:ext uri="{FF2B5EF4-FFF2-40B4-BE49-F238E27FC236}">
                <a16:creationId xmlns:a16="http://schemas.microsoft.com/office/drawing/2014/main" id="{DD87AFEE-6981-B345-985F-B35AB7494400}"/>
              </a:ext>
            </a:extLst>
          </p:cNvPr>
          <p:cNvSpPr>
            <a:spLocks noChangeShapeType="1"/>
          </p:cNvSpPr>
          <p:nvPr/>
        </p:nvSpPr>
        <p:spPr bwMode="gray">
          <a:xfrm flipV="1">
            <a:off x="7993332" y="4831762"/>
            <a:ext cx="0" cy="1406991"/>
          </a:xfrm>
          <a:prstGeom prst="line">
            <a:avLst/>
          </a:prstGeom>
          <a:noFill/>
          <a:ln w="9525">
            <a:solidFill>
              <a:srgbClr val="23ADBB"/>
            </a:solidFill>
            <a:prstDash val="solid"/>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5ECCF3"/>
              </a:solidFill>
              <a:effectLst/>
              <a:uLnTx/>
              <a:uFillTx/>
              <a:latin typeface="Calibri" panose="020F0502020204030204"/>
              <a:ea typeface="+mn-ea"/>
              <a:cs typeface="Calibri" pitchFamily="34" charset="0"/>
            </a:endParaRPr>
          </a:p>
        </p:txBody>
      </p:sp>
      <p:sp>
        <p:nvSpPr>
          <p:cNvPr id="25" name="Freeform 18">
            <a:extLst>
              <a:ext uri="{FF2B5EF4-FFF2-40B4-BE49-F238E27FC236}">
                <a16:creationId xmlns:a16="http://schemas.microsoft.com/office/drawing/2014/main" id="{7CB465D4-F096-F14D-BC16-C2DA4A5EE32B}"/>
              </a:ext>
            </a:extLst>
          </p:cNvPr>
          <p:cNvSpPr>
            <a:spLocks noEditPoints="1"/>
          </p:cNvSpPr>
          <p:nvPr/>
        </p:nvSpPr>
        <p:spPr bwMode="auto">
          <a:xfrm>
            <a:off x="5581859" y="3600226"/>
            <a:ext cx="585887" cy="971429"/>
          </a:xfrm>
          <a:custGeom>
            <a:avLst/>
            <a:gdLst/>
            <a:ahLst/>
            <a:cxnLst>
              <a:cxn ang="0">
                <a:pos x="688" y="656"/>
              </a:cxn>
              <a:cxn ang="0">
                <a:pos x="621" y="526"/>
              </a:cxn>
              <a:cxn ang="0">
                <a:pos x="699" y="330"/>
              </a:cxn>
              <a:cxn ang="0">
                <a:pos x="712" y="269"/>
              </a:cxn>
              <a:cxn ang="0">
                <a:pos x="680" y="254"/>
              </a:cxn>
              <a:cxn ang="0">
                <a:pos x="656" y="298"/>
              </a:cxn>
              <a:cxn ang="0">
                <a:pos x="603" y="267"/>
              </a:cxn>
              <a:cxn ang="0">
                <a:pos x="591" y="190"/>
              </a:cxn>
              <a:cxn ang="0">
                <a:pos x="604" y="188"/>
              </a:cxn>
              <a:cxn ang="0">
                <a:pos x="633" y="144"/>
              </a:cxn>
              <a:cxn ang="0">
                <a:pos x="628" y="138"/>
              </a:cxn>
              <a:cxn ang="0">
                <a:pos x="627" y="121"/>
              </a:cxn>
              <a:cxn ang="0">
                <a:pos x="612" y="82"/>
              </a:cxn>
              <a:cxn ang="0">
                <a:pos x="547" y="1"/>
              </a:cxn>
              <a:cxn ang="0">
                <a:pos x="444" y="78"/>
              </a:cxn>
              <a:cxn ang="0">
                <a:pos x="480" y="185"/>
              </a:cxn>
              <a:cxn ang="0">
                <a:pos x="387" y="278"/>
              </a:cxn>
              <a:cxn ang="0">
                <a:pos x="313" y="383"/>
              </a:cxn>
              <a:cxn ang="0">
                <a:pos x="297" y="633"/>
              </a:cxn>
              <a:cxn ang="0">
                <a:pos x="315" y="677"/>
              </a:cxn>
              <a:cxn ang="0">
                <a:pos x="338" y="700"/>
              </a:cxn>
              <a:cxn ang="0">
                <a:pos x="347" y="741"/>
              </a:cxn>
              <a:cxn ang="0">
                <a:pos x="306" y="961"/>
              </a:cxn>
              <a:cxn ang="0">
                <a:pos x="242" y="1002"/>
              </a:cxn>
              <a:cxn ang="0">
                <a:pos x="77" y="1179"/>
              </a:cxn>
              <a:cxn ang="0">
                <a:pos x="10" y="1201"/>
              </a:cxn>
              <a:cxn ang="0">
                <a:pos x="42" y="1314"/>
              </a:cxn>
              <a:cxn ang="0">
                <a:pos x="118" y="1357"/>
              </a:cxn>
              <a:cxn ang="0">
                <a:pos x="118" y="1262"/>
              </a:cxn>
              <a:cxn ang="0">
                <a:pos x="129" y="1226"/>
              </a:cxn>
              <a:cxn ang="0">
                <a:pos x="286" y="1057"/>
              </a:cxn>
              <a:cxn ang="0">
                <a:pos x="367" y="1004"/>
              </a:cxn>
              <a:cxn ang="0">
                <a:pos x="418" y="943"/>
              </a:cxn>
              <a:cxn ang="0">
                <a:pos x="501" y="818"/>
              </a:cxn>
              <a:cxn ang="0">
                <a:pos x="531" y="781"/>
              </a:cxn>
              <a:cxn ang="0">
                <a:pos x="579" y="777"/>
              </a:cxn>
              <a:cxn ang="0">
                <a:pos x="660" y="881"/>
              </a:cxn>
              <a:cxn ang="0">
                <a:pos x="541" y="1041"/>
              </a:cxn>
              <a:cxn ang="0">
                <a:pos x="569" y="1135"/>
              </a:cxn>
              <a:cxn ang="0">
                <a:pos x="674" y="1190"/>
              </a:cxn>
              <a:cxn ang="0">
                <a:pos x="654" y="1094"/>
              </a:cxn>
              <a:cxn ang="0">
                <a:pos x="650" y="1063"/>
              </a:cxn>
              <a:cxn ang="0">
                <a:pos x="790" y="838"/>
              </a:cxn>
              <a:cxn ang="0">
                <a:pos x="803" y="725"/>
              </a:cxn>
              <a:cxn ang="0">
                <a:pos x="362" y="606"/>
              </a:cxn>
              <a:cxn ang="0">
                <a:pos x="351" y="619"/>
              </a:cxn>
              <a:cxn ang="0">
                <a:pos x="354" y="523"/>
              </a:cxn>
              <a:cxn ang="0">
                <a:pos x="390" y="394"/>
              </a:cxn>
              <a:cxn ang="0">
                <a:pos x="415" y="545"/>
              </a:cxn>
            </a:cxnLst>
            <a:rect l="0" t="0" r="r" b="b"/>
            <a:pathLst>
              <a:path w="837" h="1386">
                <a:moveTo>
                  <a:pt x="803" y="725"/>
                </a:moveTo>
                <a:cubicBezTo>
                  <a:pt x="768" y="706"/>
                  <a:pt x="688" y="656"/>
                  <a:pt x="688" y="656"/>
                </a:cubicBezTo>
                <a:cubicBezTo>
                  <a:pt x="688" y="656"/>
                  <a:pt x="607" y="617"/>
                  <a:pt x="593" y="614"/>
                </a:cubicBezTo>
                <a:cubicBezTo>
                  <a:pt x="580" y="611"/>
                  <a:pt x="612" y="533"/>
                  <a:pt x="621" y="526"/>
                </a:cubicBezTo>
                <a:cubicBezTo>
                  <a:pt x="630" y="518"/>
                  <a:pt x="670" y="460"/>
                  <a:pt x="673" y="439"/>
                </a:cubicBezTo>
                <a:cubicBezTo>
                  <a:pt x="677" y="418"/>
                  <a:pt x="699" y="330"/>
                  <a:pt x="699" y="330"/>
                </a:cubicBezTo>
                <a:cubicBezTo>
                  <a:pt x="699" y="330"/>
                  <a:pt x="711" y="316"/>
                  <a:pt x="712" y="304"/>
                </a:cubicBezTo>
                <a:cubicBezTo>
                  <a:pt x="713" y="292"/>
                  <a:pt x="722" y="281"/>
                  <a:pt x="712" y="269"/>
                </a:cubicBezTo>
                <a:cubicBezTo>
                  <a:pt x="705" y="261"/>
                  <a:pt x="707" y="251"/>
                  <a:pt x="697" y="257"/>
                </a:cubicBezTo>
                <a:cubicBezTo>
                  <a:pt x="694" y="259"/>
                  <a:pt x="692" y="245"/>
                  <a:pt x="680" y="254"/>
                </a:cubicBezTo>
                <a:cubicBezTo>
                  <a:pt x="678" y="255"/>
                  <a:pt x="675" y="244"/>
                  <a:pt x="664" y="258"/>
                </a:cubicBezTo>
                <a:cubicBezTo>
                  <a:pt x="649" y="276"/>
                  <a:pt x="650" y="282"/>
                  <a:pt x="656" y="298"/>
                </a:cubicBezTo>
                <a:cubicBezTo>
                  <a:pt x="662" y="313"/>
                  <a:pt x="672" y="319"/>
                  <a:pt x="631" y="397"/>
                </a:cubicBezTo>
                <a:cubicBezTo>
                  <a:pt x="631" y="397"/>
                  <a:pt x="630" y="318"/>
                  <a:pt x="603" y="267"/>
                </a:cubicBezTo>
                <a:cubicBezTo>
                  <a:pt x="577" y="218"/>
                  <a:pt x="583" y="213"/>
                  <a:pt x="583" y="213"/>
                </a:cubicBezTo>
                <a:cubicBezTo>
                  <a:pt x="591" y="190"/>
                  <a:pt x="591" y="190"/>
                  <a:pt x="591" y="190"/>
                </a:cubicBezTo>
                <a:cubicBezTo>
                  <a:pt x="591" y="190"/>
                  <a:pt x="593" y="189"/>
                  <a:pt x="595" y="189"/>
                </a:cubicBezTo>
                <a:cubicBezTo>
                  <a:pt x="599" y="189"/>
                  <a:pt x="602" y="189"/>
                  <a:pt x="604" y="188"/>
                </a:cubicBezTo>
                <a:cubicBezTo>
                  <a:pt x="613" y="185"/>
                  <a:pt x="639" y="181"/>
                  <a:pt x="627" y="157"/>
                </a:cubicBezTo>
                <a:cubicBezTo>
                  <a:pt x="627" y="157"/>
                  <a:pt x="634" y="148"/>
                  <a:pt x="633" y="144"/>
                </a:cubicBezTo>
                <a:cubicBezTo>
                  <a:pt x="632" y="142"/>
                  <a:pt x="630" y="141"/>
                  <a:pt x="628" y="141"/>
                </a:cubicBezTo>
                <a:cubicBezTo>
                  <a:pt x="628" y="140"/>
                  <a:pt x="628" y="139"/>
                  <a:pt x="628" y="138"/>
                </a:cubicBezTo>
                <a:cubicBezTo>
                  <a:pt x="630" y="136"/>
                  <a:pt x="632" y="133"/>
                  <a:pt x="631" y="132"/>
                </a:cubicBezTo>
                <a:cubicBezTo>
                  <a:pt x="630" y="129"/>
                  <a:pt x="627" y="121"/>
                  <a:pt x="627" y="121"/>
                </a:cubicBezTo>
                <a:cubicBezTo>
                  <a:pt x="627" y="121"/>
                  <a:pt x="638" y="112"/>
                  <a:pt x="631" y="104"/>
                </a:cubicBezTo>
                <a:cubicBezTo>
                  <a:pt x="623" y="97"/>
                  <a:pt x="610" y="93"/>
                  <a:pt x="612" y="82"/>
                </a:cubicBezTo>
                <a:cubicBezTo>
                  <a:pt x="613" y="71"/>
                  <a:pt x="618" y="51"/>
                  <a:pt x="605" y="36"/>
                </a:cubicBezTo>
                <a:cubicBezTo>
                  <a:pt x="592" y="21"/>
                  <a:pt x="591" y="2"/>
                  <a:pt x="547" y="1"/>
                </a:cubicBezTo>
                <a:cubicBezTo>
                  <a:pt x="507" y="0"/>
                  <a:pt x="473" y="7"/>
                  <a:pt x="455" y="43"/>
                </a:cubicBezTo>
                <a:cubicBezTo>
                  <a:pt x="445" y="59"/>
                  <a:pt x="443" y="75"/>
                  <a:pt x="444" y="78"/>
                </a:cubicBezTo>
                <a:cubicBezTo>
                  <a:pt x="444" y="78"/>
                  <a:pt x="436" y="139"/>
                  <a:pt x="478" y="168"/>
                </a:cubicBezTo>
                <a:cubicBezTo>
                  <a:pt x="478" y="168"/>
                  <a:pt x="494" y="182"/>
                  <a:pt x="480" y="185"/>
                </a:cubicBezTo>
                <a:cubicBezTo>
                  <a:pt x="465" y="189"/>
                  <a:pt x="440" y="217"/>
                  <a:pt x="429" y="235"/>
                </a:cubicBezTo>
                <a:cubicBezTo>
                  <a:pt x="417" y="253"/>
                  <a:pt x="411" y="255"/>
                  <a:pt x="387" y="278"/>
                </a:cubicBezTo>
                <a:cubicBezTo>
                  <a:pt x="363" y="302"/>
                  <a:pt x="344" y="343"/>
                  <a:pt x="333" y="353"/>
                </a:cubicBezTo>
                <a:cubicBezTo>
                  <a:pt x="322" y="362"/>
                  <a:pt x="315" y="361"/>
                  <a:pt x="313" y="383"/>
                </a:cubicBezTo>
                <a:cubicBezTo>
                  <a:pt x="310" y="405"/>
                  <a:pt x="289" y="429"/>
                  <a:pt x="295" y="510"/>
                </a:cubicBezTo>
                <a:cubicBezTo>
                  <a:pt x="300" y="592"/>
                  <a:pt x="298" y="622"/>
                  <a:pt x="297" y="633"/>
                </a:cubicBezTo>
                <a:cubicBezTo>
                  <a:pt x="296" y="643"/>
                  <a:pt x="300" y="658"/>
                  <a:pt x="303" y="666"/>
                </a:cubicBezTo>
                <a:cubicBezTo>
                  <a:pt x="306" y="674"/>
                  <a:pt x="315" y="677"/>
                  <a:pt x="315" y="677"/>
                </a:cubicBezTo>
                <a:cubicBezTo>
                  <a:pt x="315" y="677"/>
                  <a:pt x="323" y="680"/>
                  <a:pt x="324" y="697"/>
                </a:cubicBezTo>
                <a:cubicBezTo>
                  <a:pt x="324" y="697"/>
                  <a:pt x="333" y="706"/>
                  <a:pt x="338" y="700"/>
                </a:cubicBezTo>
                <a:cubicBezTo>
                  <a:pt x="338" y="700"/>
                  <a:pt x="343" y="708"/>
                  <a:pt x="351" y="707"/>
                </a:cubicBezTo>
                <a:cubicBezTo>
                  <a:pt x="349" y="719"/>
                  <a:pt x="347" y="732"/>
                  <a:pt x="347" y="741"/>
                </a:cubicBezTo>
                <a:cubicBezTo>
                  <a:pt x="348" y="768"/>
                  <a:pt x="347" y="846"/>
                  <a:pt x="343" y="863"/>
                </a:cubicBezTo>
                <a:cubicBezTo>
                  <a:pt x="339" y="880"/>
                  <a:pt x="349" y="907"/>
                  <a:pt x="306" y="961"/>
                </a:cubicBezTo>
                <a:cubicBezTo>
                  <a:pt x="306" y="961"/>
                  <a:pt x="305" y="962"/>
                  <a:pt x="305" y="963"/>
                </a:cubicBezTo>
                <a:cubicBezTo>
                  <a:pt x="289" y="971"/>
                  <a:pt x="265" y="985"/>
                  <a:pt x="242" y="1002"/>
                </a:cubicBezTo>
                <a:cubicBezTo>
                  <a:pt x="204" y="1029"/>
                  <a:pt x="182" y="1047"/>
                  <a:pt x="146" y="1099"/>
                </a:cubicBezTo>
                <a:cubicBezTo>
                  <a:pt x="110" y="1151"/>
                  <a:pt x="82" y="1179"/>
                  <a:pt x="77" y="1179"/>
                </a:cubicBezTo>
                <a:cubicBezTo>
                  <a:pt x="72" y="1179"/>
                  <a:pt x="79" y="1171"/>
                  <a:pt x="48" y="1183"/>
                </a:cubicBezTo>
                <a:cubicBezTo>
                  <a:pt x="16" y="1196"/>
                  <a:pt x="14" y="1201"/>
                  <a:pt x="10" y="1201"/>
                </a:cubicBezTo>
                <a:cubicBezTo>
                  <a:pt x="6" y="1201"/>
                  <a:pt x="0" y="1202"/>
                  <a:pt x="3" y="1215"/>
                </a:cubicBezTo>
                <a:cubicBezTo>
                  <a:pt x="7" y="1228"/>
                  <a:pt x="31" y="1291"/>
                  <a:pt x="42" y="1314"/>
                </a:cubicBezTo>
                <a:cubicBezTo>
                  <a:pt x="53" y="1337"/>
                  <a:pt x="81" y="1386"/>
                  <a:pt x="100" y="1386"/>
                </a:cubicBezTo>
                <a:cubicBezTo>
                  <a:pt x="120" y="1385"/>
                  <a:pt x="119" y="1370"/>
                  <a:pt x="118" y="1357"/>
                </a:cubicBezTo>
                <a:cubicBezTo>
                  <a:pt x="118" y="1344"/>
                  <a:pt x="111" y="1331"/>
                  <a:pt x="112" y="1327"/>
                </a:cubicBezTo>
                <a:cubicBezTo>
                  <a:pt x="114" y="1323"/>
                  <a:pt x="113" y="1270"/>
                  <a:pt x="118" y="1262"/>
                </a:cubicBezTo>
                <a:cubicBezTo>
                  <a:pt x="123" y="1254"/>
                  <a:pt x="141" y="1247"/>
                  <a:pt x="135" y="1235"/>
                </a:cubicBezTo>
                <a:cubicBezTo>
                  <a:pt x="130" y="1223"/>
                  <a:pt x="129" y="1226"/>
                  <a:pt x="129" y="1226"/>
                </a:cubicBezTo>
                <a:cubicBezTo>
                  <a:pt x="129" y="1226"/>
                  <a:pt x="144" y="1187"/>
                  <a:pt x="158" y="1179"/>
                </a:cubicBezTo>
                <a:cubicBezTo>
                  <a:pt x="173" y="1170"/>
                  <a:pt x="271" y="1085"/>
                  <a:pt x="286" y="1057"/>
                </a:cubicBezTo>
                <a:cubicBezTo>
                  <a:pt x="301" y="1030"/>
                  <a:pt x="330" y="1035"/>
                  <a:pt x="341" y="1026"/>
                </a:cubicBezTo>
                <a:cubicBezTo>
                  <a:pt x="352" y="1016"/>
                  <a:pt x="367" y="1004"/>
                  <a:pt x="367" y="1004"/>
                </a:cubicBezTo>
                <a:cubicBezTo>
                  <a:pt x="367" y="1004"/>
                  <a:pt x="388" y="990"/>
                  <a:pt x="403" y="966"/>
                </a:cubicBezTo>
                <a:cubicBezTo>
                  <a:pt x="408" y="960"/>
                  <a:pt x="414" y="952"/>
                  <a:pt x="418" y="943"/>
                </a:cubicBezTo>
                <a:cubicBezTo>
                  <a:pt x="441" y="898"/>
                  <a:pt x="477" y="841"/>
                  <a:pt x="477" y="841"/>
                </a:cubicBezTo>
                <a:cubicBezTo>
                  <a:pt x="501" y="818"/>
                  <a:pt x="501" y="818"/>
                  <a:pt x="501" y="818"/>
                </a:cubicBezTo>
                <a:cubicBezTo>
                  <a:pt x="508" y="795"/>
                  <a:pt x="508" y="795"/>
                  <a:pt x="508" y="795"/>
                </a:cubicBezTo>
                <a:cubicBezTo>
                  <a:pt x="508" y="795"/>
                  <a:pt x="516" y="770"/>
                  <a:pt x="531" y="781"/>
                </a:cubicBezTo>
                <a:cubicBezTo>
                  <a:pt x="547" y="792"/>
                  <a:pt x="554" y="799"/>
                  <a:pt x="554" y="799"/>
                </a:cubicBezTo>
                <a:cubicBezTo>
                  <a:pt x="554" y="799"/>
                  <a:pt x="569" y="777"/>
                  <a:pt x="579" y="777"/>
                </a:cubicBezTo>
                <a:cubicBezTo>
                  <a:pt x="589" y="776"/>
                  <a:pt x="668" y="772"/>
                  <a:pt x="701" y="789"/>
                </a:cubicBezTo>
                <a:cubicBezTo>
                  <a:pt x="701" y="789"/>
                  <a:pt x="666" y="845"/>
                  <a:pt x="660" y="881"/>
                </a:cubicBezTo>
                <a:cubicBezTo>
                  <a:pt x="653" y="916"/>
                  <a:pt x="611" y="1008"/>
                  <a:pt x="602" y="1010"/>
                </a:cubicBezTo>
                <a:cubicBezTo>
                  <a:pt x="594" y="1012"/>
                  <a:pt x="568" y="1015"/>
                  <a:pt x="541" y="1041"/>
                </a:cubicBezTo>
                <a:cubicBezTo>
                  <a:pt x="541" y="1041"/>
                  <a:pt x="528" y="1038"/>
                  <a:pt x="528" y="1052"/>
                </a:cubicBezTo>
                <a:cubicBezTo>
                  <a:pt x="527" y="1067"/>
                  <a:pt x="561" y="1115"/>
                  <a:pt x="569" y="1135"/>
                </a:cubicBezTo>
                <a:cubicBezTo>
                  <a:pt x="577" y="1156"/>
                  <a:pt x="619" y="1219"/>
                  <a:pt x="653" y="1220"/>
                </a:cubicBezTo>
                <a:cubicBezTo>
                  <a:pt x="687" y="1221"/>
                  <a:pt x="677" y="1205"/>
                  <a:pt x="674" y="1190"/>
                </a:cubicBezTo>
                <a:cubicBezTo>
                  <a:pt x="671" y="1176"/>
                  <a:pt x="664" y="1162"/>
                  <a:pt x="664" y="1162"/>
                </a:cubicBezTo>
                <a:cubicBezTo>
                  <a:pt x="664" y="1162"/>
                  <a:pt x="654" y="1108"/>
                  <a:pt x="654" y="1094"/>
                </a:cubicBezTo>
                <a:cubicBezTo>
                  <a:pt x="655" y="1079"/>
                  <a:pt x="674" y="1062"/>
                  <a:pt x="660" y="1062"/>
                </a:cubicBezTo>
                <a:cubicBezTo>
                  <a:pt x="654" y="1062"/>
                  <a:pt x="651" y="1063"/>
                  <a:pt x="650" y="1063"/>
                </a:cubicBezTo>
                <a:cubicBezTo>
                  <a:pt x="654" y="1052"/>
                  <a:pt x="671" y="1003"/>
                  <a:pt x="693" y="982"/>
                </a:cubicBezTo>
                <a:cubicBezTo>
                  <a:pt x="719" y="957"/>
                  <a:pt x="783" y="864"/>
                  <a:pt x="790" y="838"/>
                </a:cubicBezTo>
                <a:cubicBezTo>
                  <a:pt x="796" y="812"/>
                  <a:pt x="825" y="799"/>
                  <a:pt x="823" y="772"/>
                </a:cubicBezTo>
                <a:cubicBezTo>
                  <a:pt x="820" y="745"/>
                  <a:pt x="837" y="743"/>
                  <a:pt x="803" y="725"/>
                </a:cubicBezTo>
                <a:close/>
                <a:moveTo>
                  <a:pt x="415" y="545"/>
                </a:moveTo>
                <a:cubicBezTo>
                  <a:pt x="386" y="590"/>
                  <a:pt x="369" y="590"/>
                  <a:pt x="362" y="606"/>
                </a:cubicBezTo>
                <a:cubicBezTo>
                  <a:pt x="360" y="610"/>
                  <a:pt x="359" y="616"/>
                  <a:pt x="359" y="622"/>
                </a:cubicBezTo>
                <a:cubicBezTo>
                  <a:pt x="357" y="621"/>
                  <a:pt x="354" y="620"/>
                  <a:pt x="351" y="619"/>
                </a:cubicBezTo>
                <a:cubicBezTo>
                  <a:pt x="351" y="619"/>
                  <a:pt x="341" y="618"/>
                  <a:pt x="346" y="586"/>
                </a:cubicBezTo>
                <a:cubicBezTo>
                  <a:pt x="351" y="553"/>
                  <a:pt x="354" y="528"/>
                  <a:pt x="354" y="523"/>
                </a:cubicBezTo>
                <a:cubicBezTo>
                  <a:pt x="355" y="518"/>
                  <a:pt x="375" y="462"/>
                  <a:pt x="377" y="444"/>
                </a:cubicBezTo>
                <a:cubicBezTo>
                  <a:pt x="380" y="426"/>
                  <a:pt x="380" y="398"/>
                  <a:pt x="390" y="394"/>
                </a:cubicBezTo>
                <a:cubicBezTo>
                  <a:pt x="400" y="390"/>
                  <a:pt x="426" y="379"/>
                  <a:pt x="426" y="379"/>
                </a:cubicBezTo>
                <a:cubicBezTo>
                  <a:pt x="426" y="379"/>
                  <a:pt x="444" y="500"/>
                  <a:pt x="415" y="545"/>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5">
            <a:extLst>
              <a:ext uri="{FF2B5EF4-FFF2-40B4-BE49-F238E27FC236}">
                <a16:creationId xmlns:a16="http://schemas.microsoft.com/office/drawing/2014/main" id="{CB893FFE-16C7-0D45-9E75-EE43CE3EEFC1}"/>
              </a:ext>
            </a:extLst>
          </p:cNvPr>
          <p:cNvSpPr>
            <a:spLocks/>
          </p:cNvSpPr>
          <p:nvPr/>
        </p:nvSpPr>
        <p:spPr bwMode="auto">
          <a:xfrm>
            <a:off x="1787454" y="4145136"/>
            <a:ext cx="509474" cy="416615"/>
          </a:xfrm>
          <a:custGeom>
            <a:avLst/>
            <a:gdLst/>
            <a:ahLst/>
            <a:cxnLst>
              <a:cxn ang="0">
                <a:pos x="688" y="516"/>
              </a:cxn>
              <a:cxn ang="0">
                <a:pos x="655" y="499"/>
              </a:cxn>
              <a:cxn ang="0">
                <a:pos x="626" y="489"/>
              </a:cxn>
              <a:cxn ang="0">
                <a:pos x="581" y="450"/>
              </a:cxn>
              <a:cxn ang="0">
                <a:pos x="571" y="420"/>
              </a:cxn>
              <a:cxn ang="0">
                <a:pos x="542" y="379"/>
              </a:cxn>
              <a:cxn ang="0">
                <a:pos x="518" y="252"/>
              </a:cxn>
              <a:cxn ang="0">
                <a:pos x="506" y="200"/>
              </a:cxn>
              <a:cxn ang="0">
                <a:pos x="513" y="200"/>
              </a:cxn>
              <a:cxn ang="0">
                <a:pos x="523" y="211"/>
              </a:cxn>
              <a:cxn ang="0">
                <a:pos x="554" y="225"/>
              </a:cxn>
              <a:cxn ang="0">
                <a:pos x="637" y="237"/>
              </a:cxn>
              <a:cxn ang="0">
                <a:pos x="619" y="99"/>
              </a:cxn>
              <a:cxn ang="0">
                <a:pos x="518" y="57"/>
              </a:cxn>
              <a:cxn ang="0">
                <a:pos x="294" y="37"/>
              </a:cxn>
              <a:cxn ang="0">
                <a:pos x="93" y="211"/>
              </a:cxn>
              <a:cxn ang="0">
                <a:pos x="131" y="369"/>
              </a:cxn>
              <a:cxn ang="0">
                <a:pos x="84" y="382"/>
              </a:cxn>
              <a:cxn ang="0">
                <a:pos x="27" y="365"/>
              </a:cxn>
              <a:cxn ang="0">
                <a:pos x="2" y="479"/>
              </a:cxn>
              <a:cxn ang="0">
                <a:pos x="59" y="536"/>
              </a:cxn>
              <a:cxn ang="0">
                <a:pos x="89" y="451"/>
              </a:cxn>
              <a:cxn ang="0">
                <a:pos x="118" y="447"/>
              </a:cxn>
              <a:cxn ang="0">
                <a:pos x="161" y="518"/>
              </a:cxn>
              <a:cxn ang="0">
                <a:pos x="312" y="552"/>
              </a:cxn>
              <a:cxn ang="0">
                <a:pos x="278" y="510"/>
              </a:cxn>
              <a:cxn ang="0">
                <a:pos x="310" y="493"/>
              </a:cxn>
              <a:cxn ang="0">
                <a:pos x="395" y="430"/>
              </a:cxn>
              <a:cxn ang="0">
                <a:pos x="440" y="368"/>
              </a:cxn>
              <a:cxn ang="0">
                <a:pos x="559" y="503"/>
              </a:cxn>
              <a:cxn ang="0">
                <a:pos x="541" y="555"/>
              </a:cxn>
              <a:cxn ang="0">
                <a:pos x="615" y="531"/>
              </a:cxn>
              <a:cxn ang="0">
                <a:pos x="639" y="559"/>
              </a:cxn>
              <a:cxn ang="0">
                <a:pos x="666" y="586"/>
              </a:cxn>
              <a:cxn ang="0">
                <a:pos x="651" y="544"/>
              </a:cxn>
              <a:cxn ang="0">
                <a:pos x="684" y="551"/>
              </a:cxn>
              <a:cxn ang="0">
                <a:pos x="712" y="548"/>
              </a:cxn>
              <a:cxn ang="0">
                <a:pos x="726" y="536"/>
              </a:cxn>
            </a:cxnLst>
            <a:rect l="0" t="0" r="r" b="b"/>
            <a:pathLst>
              <a:path w="727" h="593">
                <a:moveTo>
                  <a:pt x="712" y="530"/>
                </a:moveTo>
                <a:cubicBezTo>
                  <a:pt x="708" y="529"/>
                  <a:pt x="688" y="516"/>
                  <a:pt x="688" y="516"/>
                </a:cubicBezTo>
                <a:cubicBezTo>
                  <a:pt x="688" y="516"/>
                  <a:pt x="683" y="511"/>
                  <a:pt x="677" y="508"/>
                </a:cubicBezTo>
                <a:cubicBezTo>
                  <a:pt x="670" y="504"/>
                  <a:pt x="658" y="502"/>
                  <a:pt x="655" y="499"/>
                </a:cubicBezTo>
                <a:cubicBezTo>
                  <a:pt x="651" y="497"/>
                  <a:pt x="645" y="493"/>
                  <a:pt x="628" y="489"/>
                </a:cubicBezTo>
                <a:cubicBezTo>
                  <a:pt x="628" y="489"/>
                  <a:pt x="627" y="489"/>
                  <a:pt x="626" y="489"/>
                </a:cubicBezTo>
                <a:cubicBezTo>
                  <a:pt x="620" y="483"/>
                  <a:pt x="613" y="478"/>
                  <a:pt x="604" y="475"/>
                </a:cubicBezTo>
                <a:cubicBezTo>
                  <a:pt x="604" y="475"/>
                  <a:pt x="595" y="464"/>
                  <a:pt x="581" y="450"/>
                </a:cubicBezTo>
                <a:cubicBezTo>
                  <a:pt x="567" y="435"/>
                  <a:pt x="562" y="422"/>
                  <a:pt x="562" y="422"/>
                </a:cubicBezTo>
                <a:cubicBezTo>
                  <a:pt x="562" y="422"/>
                  <a:pt x="569" y="424"/>
                  <a:pt x="571" y="420"/>
                </a:cubicBezTo>
                <a:cubicBezTo>
                  <a:pt x="573" y="416"/>
                  <a:pt x="572" y="410"/>
                  <a:pt x="567" y="409"/>
                </a:cubicBezTo>
                <a:cubicBezTo>
                  <a:pt x="562" y="409"/>
                  <a:pt x="542" y="379"/>
                  <a:pt x="542" y="379"/>
                </a:cubicBezTo>
                <a:cubicBezTo>
                  <a:pt x="542" y="379"/>
                  <a:pt x="527" y="330"/>
                  <a:pt x="511" y="313"/>
                </a:cubicBezTo>
                <a:cubicBezTo>
                  <a:pt x="511" y="313"/>
                  <a:pt x="545" y="287"/>
                  <a:pt x="518" y="252"/>
                </a:cubicBezTo>
                <a:cubicBezTo>
                  <a:pt x="499" y="220"/>
                  <a:pt x="499" y="220"/>
                  <a:pt x="499" y="220"/>
                </a:cubicBezTo>
                <a:cubicBezTo>
                  <a:pt x="506" y="200"/>
                  <a:pt x="506" y="200"/>
                  <a:pt x="506" y="200"/>
                </a:cubicBezTo>
                <a:cubicBezTo>
                  <a:pt x="506" y="200"/>
                  <a:pt x="506" y="201"/>
                  <a:pt x="507" y="201"/>
                </a:cubicBezTo>
                <a:cubicBezTo>
                  <a:pt x="509" y="202"/>
                  <a:pt x="513" y="200"/>
                  <a:pt x="513" y="200"/>
                </a:cubicBezTo>
                <a:cubicBezTo>
                  <a:pt x="513" y="200"/>
                  <a:pt x="513" y="206"/>
                  <a:pt x="514" y="207"/>
                </a:cubicBezTo>
                <a:cubicBezTo>
                  <a:pt x="516" y="208"/>
                  <a:pt x="523" y="211"/>
                  <a:pt x="523" y="211"/>
                </a:cubicBezTo>
                <a:cubicBezTo>
                  <a:pt x="523" y="211"/>
                  <a:pt x="522" y="223"/>
                  <a:pt x="530" y="223"/>
                </a:cubicBezTo>
                <a:cubicBezTo>
                  <a:pt x="539" y="223"/>
                  <a:pt x="549" y="218"/>
                  <a:pt x="554" y="225"/>
                </a:cubicBezTo>
                <a:cubicBezTo>
                  <a:pt x="559" y="233"/>
                  <a:pt x="567" y="247"/>
                  <a:pt x="583" y="248"/>
                </a:cubicBezTo>
                <a:cubicBezTo>
                  <a:pt x="599" y="250"/>
                  <a:pt x="610" y="261"/>
                  <a:pt x="637" y="237"/>
                </a:cubicBezTo>
                <a:cubicBezTo>
                  <a:pt x="661" y="215"/>
                  <a:pt x="678" y="190"/>
                  <a:pt x="665" y="158"/>
                </a:cubicBezTo>
                <a:cubicBezTo>
                  <a:pt x="658" y="128"/>
                  <a:pt x="634" y="102"/>
                  <a:pt x="619" y="99"/>
                </a:cubicBezTo>
                <a:cubicBezTo>
                  <a:pt x="593" y="95"/>
                  <a:pt x="548" y="92"/>
                  <a:pt x="543" y="85"/>
                </a:cubicBezTo>
                <a:cubicBezTo>
                  <a:pt x="537" y="79"/>
                  <a:pt x="518" y="57"/>
                  <a:pt x="518" y="57"/>
                </a:cubicBezTo>
                <a:cubicBezTo>
                  <a:pt x="518" y="57"/>
                  <a:pt x="500" y="0"/>
                  <a:pt x="429" y="3"/>
                </a:cubicBezTo>
                <a:cubicBezTo>
                  <a:pt x="359" y="6"/>
                  <a:pt x="356" y="1"/>
                  <a:pt x="294" y="37"/>
                </a:cubicBezTo>
                <a:cubicBezTo>
                  <a:pt x="231" y="72"/>
                  <a:pt x="187" y="81"/>
                  <a:pt x="150" y="126"/>
                </a:cubicBezTo>
                <a:cubicBezTo>
                  <a:pt x="114" y="170"/>
                  <a:pt x="108" y="203"/>
                  <a:pt x="93" y="211"/>
                </a:cubicBezTo>
                <a:cubicBezTo>
                  <a:pt x="78" y="219"/>
                  <a:pt x="60" y="289"/>
                  <a:pt x="70" y="302"/>
                </a:cubicBezTo>
                <a:cubicBezTo>
                  <a:pt x="80" y="316"/>
                  <a:pt x="108" y="358"/>
                  <a:pt x="131" y="369"/>
                </a:cubicBezTo>
                <a:cubicBezTo>
                  <a:pt x="153" y="379"/>
                  <a:pt x="163" y="398"/>
                  <a:pt x="163" y="398"/>
                </a:cubicBezTo>
                <a:cubicBezTo>
                  <a:pt x="84" y="382"/>
                  <a:pt x="84" y="382"/>
                  <a:pt x="84" y="382"/>
                </a:cubicBezTo>
                <a:cubicBezTo>
                  <a:pt x="84" y="382"/>
                  <a:pt x="94" y="373"/>
                  <a:pt x="77" y="368"/>
                </a:cubicBezTo>
                <a:cubicBezTo>
                  <a:pt x="60" y="363"/>
                  <a:pt x="27" y="365"/>
                  <a:pt x="27" y="365"/>
                </a:cubicBezTo>
                <a:cubicBezTo>
                  <a:pt x="27" y="365"/>
                  <a:pt x="10" y="357"/>
                  <a:pt x="10" y="384"/>
                </a:cubicBezTo>
                <a:cubicBezTo>
                  <a:pt x="10" y="411"/>
                  <a:pt x="0" y="464"/>
                  <a:pt x="2" y="479"/>
                </a:cubicBezTo>
                <a:cubicBezTo>
                  <a:pt x="4" y="495"/>
                  <a:pt x="9" y="571"/>
                  <a:pt x="33" y="570"/>
                </a:cubicBezTo>
                <a:cubicBezTo>
                  <a:pt x="56" y="568"/>
                  <a:pt x="61" y="549"/>
                  <a:pt x="59" y="536"/>
                </a:cubicBezTo>
                <a:cubicBezTo>
                  <a:pt x="58" y="524"/>
                  <a:pt x="63" y="509"/>
                  <a:pt x="63" y="509"/>
                </a:cubicBezTo>
                <a:cubicBezTo>
                  <a:pt x="63" y="509"/>
                  <a:pt x="81" y="452"/>
                  <a:pt x="89" y="451"/>
                </a:cubicBezTo>
                <a:cubicBezTo>
                  <a:pt x="98" y="450"/>
                  <a:pt x="110" y="448"/>
                  <a:pt x="110" y="448"/>
                </a:cubicBezTo>
                <a:cubicBezTo>
                  <a:pt x="118" y="447"/>
                  <a:pt x="118" y="447"/>
                  <a:pt x="118" y="447"/>
                </a:cubicBezTo>
                <a:cubicBezTo>
                  <a:pt x="118" y="447"/>
                  <a:pt x="102" y="462"/>
                  <a:pt x="115" y="480"/>
                </a:cubicBezTo>
                <a:cubicBezTo>
                  <a:pt x="129" y="498"/>
                  <a:pt x="150" y="512"/>
                  <a:pt x="161" y="518"/>
                </a:cubicBezTo>
                <a:cubicBezTo>
                  <a:pt x="172" y="524"/>
                  <a:pt x="206" y="563"/>
                  <a:pt x="225" y="570"/>
                </a:cubicBezTo>
                <a:cubicBezTo>
                  <a:pt x="243" y="576"/>
                  <a:pt x="306" y="569"/>
                  <a:pt x="312" y="552"/>
                </a:cubicBezTo>
                <a:cubicBezTo>
                  <a:pt x="317" y="536"/>
                  <a:pt x="322" y="524"/>
                  <a:pt x="302" y="516"/>
                </a:cubicBezTo>
                <a:cubicBezTo>
                  <a:pt x="282" y="509"/>
                  <a:pt x="278" y="510"/>
                  <a:pt x="278" y="510"/>
                </a:cubicBezTo>
                <a:cubicBezTo>
                  <a:pt x="257" y="474"/>
                  <a:pt x="257" y="474"/>
                  <a:pt x="257" y="474"/>
                </a:cubicBezTo>
                <a:cubicBezTo>
                  <a:pt x="257" y="474"/>
                  <a:pt x="304" y="494"/>
                  <a:pt x="310" y="493"/>
                </a:cubicBezTo>
                <a:cubicBezTo>
                  <a:pt x="316" y="492"/>
                  <a:pt x="372" y="511"/>
                  <a:pt x="387" y="492"/>
                </a:cubicBezTo>
                <a:cubicBezTo>
                  <a:pt x="402" y="473"/>
                  <a:pt x="417" y="453"/>
                  <a:pt x="395" y="430"/>
                </a:cubicBezTo>
                <a:cubicBezTo>
                  <a:pt x="373" y="407"/>
                  <a:pt x="372" y="396"/>
                  <a:pt x="372" y="396"/>
                </a:cubicBezTo>
                <a:cubicBezTo>
                  <a:pt x="372" y="396"/>
                  <a:pt x="440" y="377"/>
                  <a:pt x="440" y="368"/>
                </a:cubicBezTo>
                <a:cubicBezTo>
                  <a:pt x="440" y="368"/>
                  <a:pt x="510" y="449"/>
                  <a:pt x="538" y="470"/>
                </a:cubicBezTo>
                <a:cubicBezTo>
                  <a:pt x="565" y="491"/>
                  <a:pt x="557" y="488"/>
                  <a:pt x="559" y="503"/>
                </a:cubicBezTo>
                <a:cubicBezTo>
                  <a:pt x="561" y="518"/>
                  <a:pt x="559" y="538"/>
                  <a:pt x="548" y="540"/>
                </a:cubicBezTo>
                <a:cubicBezTo>
                  <a:pt x="537" y="543"/>
                  <a:pt x="533" y="556"/>
                  <a:pt x="541" y="555"/>
                </a:cubicBezTo>
                <a:cubicBezTo>
                  <a:pt x="550" y="554"/>
                  <a:pt x="557" y="557"/>
                  <a:pt x="567" y="550"/>
                </a:cubicBezTo>
                <a:cubicBezTo>
                  <a:pt x="576" y="544"/>
                  <a:pt x="593" y="514"/>
                  <a:pt x="615" y="531"/>
                </a:cubicBezTo>
                <a:cubicBezTo>
                  <a:pt x="620" y="535"/>
                  <a:pt x="624" y="537"/>
                  <a:pt x="628" y="539"/>
                </a:cubicBezTo>
                <a:cubicBezTo>
                  <a:pt x="634" y="544"/>
                  <a:pt x="638" y="549"/>
                  <a:pt x="639" y="559"/>
                </a:cubicBezTo>
                <a:cubicBezTo>
                  <a:pt x="640" y="569"/>
                  <a:pt x="649" y="589"/>
                  <a:pt x="658" y="591"/>
                </a:cubicBezTo>
                <a:cubicBezTo>
                  <a:pt x="666" y="593"/>
                  <a:pt x="666" y="586"/>
                  <a:pt x="666" y="586"/>
                </a:cubicBezTo>
                <a:cubicBezTo>
                  <a:pt x="666" y="586"/>
                  <a:pt x="655" y="570"/>
                  <a:pt x="655" y="564"/>
                </a:cubicBezTo>
                <a:cubicBezTo>
                  <a:pt x="655" y="556"/>
                  <a:pt x="651" y="544"/>
                  <a:pt x="651" y="544"/>
                </a:cubicBezTo>
                <a:cubicBezTo>
                  <a:pt x="651" y="544"/>
                  <a:pt x="653" y="531"/>
                  <a:pt x="657" y="533"/>
                </a:cubicBezTo>
                <a:cubicBezTo>
                  <a:pt x="661" y="535"/>
                  <a:pt x="676" y="544"/>
                  <a:pt x="684" y="551"/>
                </a:cubicBezTo>
                <a:cubicBezTo>
                  <a:pt x="695" y="560"/>
                  <a:pt x="711" y="564"/>
                  <a:pt x="715" y="561"/>
                </a:cubicBezTo>
                <a:cubicBezTo>
                  <a:pt x="720" y="557"/>
                  <a:pt x="724" y="555"/>
                  <a:pt x="712" y="548"/>
                </a:cubicBezTo>
                <a:cubicBezTo>
                  <a:pt x="700" y="541"/>
                  <a:pt x="698" y="539"/>
                  <a:pt x="698" y="539"/>
                </a:cubicBezTo>
                <a:cubicBezTo>
                  <a:pt x="698" y="539"/>
                  <a:pt x="727" y="553"/>
                  <a:pt x="726" y="536"/>
                </a:cubicBezTo>
                <a:cubicBezTo>
                  <a:pt x="726" y="536"/>
                  <a:pt x="727" y="534"/>
                  <a:pt x="712" y="530"/>
                </a:cubicBez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6">
            <a:extLst>
              <a:ext uri="{FF2B5EF4-FFF2-40B4-BE49-F238E27FC236}">
                <a16:creationId xmlns:a16="http://schemas.microsoft.com/office/drawing/2014/main" id="{2B4535EF-2A1E-A24B-B07E-8845AB059F47}"/>
              </a:ext>
            </a:extLst>
          </p:cNvPr>
          <p:cNvSpPr>
            <a:spLocks noEditPoints="1"/>
          </p:cNvSpPr>
          <p:nvPr/>
        </p:nvSpPr>
        <p:spPr bwMode="auto">
          <a:xfrm>
            <a:off x="2431879" y="3960993"/>
            <a:ext cx="572176" cy="600759"/>
          </a:xfrm>
          <a:custGeom>
            <a:avLst/>
            <a:gdLst/>
            <a:ahLst/>
            <a:cxnLst>
              <a:cxn ang="0">
                <a:pos x="773" y="787"/>
              </a:cxn>
              <a:cxn ang="0">
                <a:pos x="742" y="760"/>
              </a:cxn>
              <a:cxn ang="0">
                <a:pos x="687" y="717"/>
              </a:cxn>
              <a:cxn ang="0">
                <a:pos x="681" y="645"/>
              </a:cxn>
              <a:cxn ang="0">
                <a:pos x="688" y="636"/>
              </a:cxn>
              <a:cxn ang="0">
                <a:pos x="664" y="613"/>
              </a:cxn>
              <a:cxn ang="0">
                <a:pos x="645" y="546"/>
              </a:cxn>
              <a:cxn ang="0">
                <a:pos x="612" y="326"/>
              </a:cxn>
              <a:cxn ang="0">
                <a:pos x="666" y="195"/>
              </a:cxn>
              <a:cxn ang="0">
                <a:pos x="735" y="181"/>
              </a:cxn>
              <a:cxn ang="0">
                <a:pos x="740" y="166"/>
              </a:cxn>
              <a:cxn ang="0">
                <a:pos x="747" y="150"/>
              </a:cxn>
              <a:cxn ang="0">
                <a:pos x="745" y="110"/>
              </a:cxn>
              <a:cxn ang="0">
                <a:pos x="713" y="19"/>
              </a:cxn>
              <a:cxn ang="0">
                <a:pos x="589" y="112"/>
              </a:cxn>
              <a:cxn ang="0">
                <a:pos x="432" y="159"/>
              </a:cxn>
              <a:cxn ang="0">
                <a:pos x="244" y="279"/>
              </a:cxn>
              <a:cxn ang="0">
                <a:pos x="198" y="477"/>
              </a:cxn>
              <a:cxn ang="0">
                <a:pos x="294" y="604"/>
              </a:cxn>
              <a:cxn ang="0">
                <a:pos x="142" y="581"/>
              </a:cxn>
              <a:cxn ang="0">
                <a:pos x="86" y="554"/>
              </a:cxn>
              <a:cxn ang="0">
                <a:pos x="6" y="699"/>
              </a:cxn>
              <a:cxn ang="0">
                <a:pos x="66" y="710"/>
              </a:cxn>
              <a:cxn ang="0">
                <a:pos x="118" y="649"/>
              </a:cxn>
              <a:cxn ang="0">
                <a:pos x="145" y="644"/>
              </a:cxn>
              <a:cxn ang="0">
                <a:pos x="207" y="699"/>
              </a:cxn>
              <a:cxn ang="0">
                <a:pos x="344" y="770"/>
              </a:cxn>
              <a:cxn ang="0">
                <a:pos x="421" y="712"/>
              </a:cxn>
              <a:cxn ang="0">
                <a:pos x="421" y="602"/>
              </a:cxn>
              <a:cxn ang="0">
                <a:pos x="562" y="569"/>
              </a:cxn>
              <a:cxn ang="0">
                <a:pos x="650" y="741"/>
              </a:cxn>
              <a:cxn ang="0">
                <a:pos x="641" y="799"/>
              </a:cxn>
              <a:cxn ang="0">
                <a:pos x="668" y="808"/>
              </a:cxn>
              <a:cxn ang="0">
                <a:pos x="701" y="818"/>
              </a:cxn>
              <a:cxn ang="0">
                <a:pos x="712" y="848"/>
              </a:cxn>
              <a:cxn ang="0">
                <a:pos x="725" y="807"/>
              </a:cxn>
              <a:cxn ang="0">
                <a:pos x="759" y="824"/>
              </a:cxn>
              <a:cxn ang="0">
                <a:pos x="785" y="829"/>
              </a:cxn>
              <a:cxn ang="0">
                <a:pos x="812" y="816"/>
              </a:cxn>
              <a:cxn ang="0">
                <a:pos x="446" y="489"/>
              </a:cxn>
              <a:cxn ang="0">
                <a:pos x="402" y="505"/>
              </a:cxn>
              <a:cxn ang="0">
                <a:pos x="448" y="489"/>
              </a:cxn>
              <a:cxn ang="0">
                <a:pos x="446" y="489"/>
              </a:cxn>
              <a:cxn ang="0">
                <a:pos x="501" y="382"/>
              </a:cxn>
              <a:cxn ang="0">
                <a:pos x="525" y="390"/>
              </a:cxn>
            </a:cxnLst>
            <a:rect l="0" t="0" r="r" b="b"/>
            <a:pathLst>
              <a:path w="815" h="856">
                <a:moveTo>
                  <a:pt x="798" y="808"/>
                </a:moveTo>
                <a:cubicBezTo>
                  <a:pt x="782" y="802"/>
                  <a:pt x="773" y="787"/>
                  <a:pt x="773" y="787"/>
                </a:cubicBezTo>
                <a:cubicBezTo>
                  <a:pt x="773" y="787"/>
                  <a:pt x="769" y="781"/>
                  <a:pt x="763" y="775"/>
                </a:cubicBezTo>
                <a:cubicBezTo>
                  <a:pt x="758" y="769"/>
                  <a:pt x="745" y="764"/>
                  <a:pt x="742" y="760"/>
                </a:cubicBezTo>
                <a:cubicBezTo>
                  <a:pt x="739" y="756"/>
                  <a:pt x="734" y="750"/>
                  <a:pt x="717" y="741"/>
                </a:cubicBezTo>
                <a:cubicBezTo>
                  <a:pt x="700" y="732"/>
                  <a:pt x="687" y="717"/>
                  <a:pt x="687" y="717"/>
                </a:cubicBezTo>
                <a:cubicBezTo>
                  <a:pt x="687" y="717"/>
                  <a:pt x="664" y="660"/>
                  <a:pt x="664" y="649"/>
                </a:cubicBezTo>
                <a:cubicBezTo>
                  <a:pt x="664" y="649"/>
                  <a:pt x="682" y="654"/>
                  <a:pt x="681" y="645"/>
                </a:cubicBezTo>
                <a:cubicBezTo>
                  <a:pt x="681" y="645"/>
                  <a:pt x="675" y="638"/>
                  <a:pt x="674" y="635"/>
                </a:cubicBezTo>
                <a:cubicBezTo>
                  <a:pt x="674" y="635"/>
                  <a:pt x="686" y="638"/>
                  <a:pt x="688" y="636"/>
                </a:cubicBezTo>
                <a:cubicBezTo>
                  <a:pt x="689" y="633"/>
                  <a:pt x="690" y="628"/>
                  <a:pt x="683" y="627"/>
                </a:cubicBezTo>
                <a:cubicBezTo>
                  <a:pt x="675" y="627"/>
                  <a:pt x="665" y="616"/>
                  <a:pt x="664" y="613"/>
                </a:cubicBezTo>
                <a:cubicBezTo>
                  <a:pt x="663" y="609"/>
                  <a:pt x="653" y="600"/>
                  <a:pt x="653" y="600"/>
                </a:cubicBezTo>
                <a:cubicBezTo>
                  <a:pt x="653" y="600"/>
                  <a:pt x="645" y="564"/>
                  <a:pt x="645" y="546"/>
                </a:cubicBezTo>
                <a:cubicBezTo>
                  <a:pt x="645" y="528"/>
                  <a:pt x="622" y="468"/>
                  <a:pt x="618" y="457"/>
                </a:cubicBezTo>
                <a:cubicBezTo>
                  <a:pt x="614" y="445"/>
                  <a:pt x="604" y="351"/>
                  <a:pt x="612" y="326"/>
                </a:cubicBezTo>
                <a:cubicBezTo>
                  <a:pt x="619" y="300"/>
                  <a:pt x="642" y="242"/>
                  <a:pt x="623" y="211"/>
                </a:cubicBezTo>
                <a:cubicBezTo>
                  <a:pt x="623" y="211"/>
                  <a:pt x="658" y="202"/>
                  <a:pt x="666" y="195"/>
                </a:cubicBezTo>
                <a:cubicBezTo>
                  <a:pt x="673" y="187"/>
                  <a:pt x="698" y="201"/>
                  <a:pt x="706" y="201"/>
                </a:cubicBezTo>
                <a:cubicBezTo>
                  <a:pt x="714" y="201"/>
                  <a:pt x="738" y="206"/>
                  <a:pt x="735" y="181"/>
                </a:cubicBezTo>
                <a:cubicBezTo>
                  <a:pt x="735" y="181"/>
                  <a:pt x="744" y="175"/>
                  <a:pt x="744" y="172"/>
                </a:cubicBezTo>
                <a:cubicBezTo>
                  <a:pt x="744" y="169"/>
                  <a:pt x="740" y="166"/>
                  <a:pt x="740" y="166"/>
                </a:cubicBezTo>
                <a:cubicBezTo>
                  <a:pt x="740" y="166"/>
                  <a:pt x="747" y="163"/>
                  <a:pt x="747" y="160"/>
                </a:cubicBezTo>
                <a:cubicBezTo>
                  <a:pt x="747" y="158"/>
                  <a:pt x="747" y="150"/>
                  <a:pt x="747" y="150"/>
                </a:cubicBezTo>
                <a:cubicBezTo>
                  <a:pt x="747" y="150"/>
                  <a:pt x="759" y="145"/>
                  <a:pt x="755" y="136"/>
                </a:cubicBezTo>
                <a:cubicBezTo>
                  <a:pt x="751" y="127"/>
                  <a:pt x="740" y="119"/>
                  <a:pt x="745" y="110"/>
                </a:cubicBezTo>
                <a:cubicBezTo>
                  <a:pt x="750" y="101"/>
                  <a:pt x="760" y="85"/>
                  <a:pt x="753" y="68"/>
                </a:cubicBezTo>
                <a:cubicBezTo>
                  <a:pt x="747" y="51"/>
                  <a:pt x="752" y="33"/>
                  <a:pt x="713" y="19"/>
                </a:cubicBezTo>
                <a:cubicBezTo>
                  <a:pt x="675" y="4"/>
                  <a:pt x="639" y="0"/>
                  <a:pt x="610" y="37"/>
                </a:cubicBezTo>
                <a:cubicBezTo>
                  <a:pt x="591" y="62"/>
                  <a:pt x="589" y="112"/>
                  <a:pt x="589" y="112"/>
                </a:cubicBezTo>
                <a:cubicBezTo>
                  <a:pt x="589" y="112"/>
                  <a:pt x="585" y="123"/>
                  <a:pt x="567" y="127"/>
                </a:cubicBezTo>
                <a:cubicBezTo>
                  <a:pt x="549" y="130"/>
                  <a:pt x="479" y="129"/>
                  <a:pt x="432" y="159"/>
                </a:cubicBezTo>
                <a:cubicBezTo>
                  <a:pt x="385" y="188"/>
                  <a:pt x="340" y="196"/>
                  <a:pt x="325" y="209"/>
                </a:cubicBezTo>
                <a:cubicBezTo>
                  <a:pt x="309" y="221"/>
                  <a:pt x="253" y="271"/>
                  <a:pt x="244" y="279"/>
                </a:cubicBezTo>
                <a:cubicBezTo>
                  <a:pt x="235" y="287"/>
                  <a:pt x="198" y="328"/>
                  <a:pt x="188" y="334"/>
                </a:cubicBezTo>
                <a:cubicBezTo>
                  <a:pt x="178" y="340"/>
                  <a:pt x="132" y="429"/>
                  <a:pt x="198" y="477"/>
                </a:cubicBezTo>
                <a:cubicBezTo>
                  <a:pt x="198" y="477"/>
                  <a:pt x="233" y="511"/>
                  <a:pt x="246" y="541"/>
                </a:cubicBezTo>
                <a:cubicBezTo>
                  <a:pt x="259" y="572"/>
                  <a:pt x="294" y="604"/>
                  <a:pt x="294" y="604"/>
                </a:cubicBezTo>
                <a:cubicBezTo>
                  <a:pt x="294" y="604"/>
                  <a:pt x="298" y="613"/>
                  <a:pt x="224" y="602"/>
                </a:cubicBezTo>
                <a:cubicBezTo>
                  <a:pt x="224" y="602"/>
                  <a:pt x="152" y="595"/>
                  <a:pt x="142" y="581"/>
                </a:cubicBezTo>
                <a:cubicBezTo>
                  <a:pt x="132" y="568"/>
                  <a:pt x="136" y="569"/>
                  <a:pt x="124" y="563"/>
                </a:cubicBezTo>
                <a:cubicBezTo>
                  <a:pt x="112" y="556"/>
                  <a:pt x="94" y="554"/>
                  <a:pt x="86" y="554"/>
                </a:cubicBezTo>
                <a:cubicBezTo>
                  <a:pt x="79" y="554"/>
                  <a:pt x="72" y="545"/>
                  <a:pt x="64" y="554"/>
                </a:cubicBezTo>
                <a:cubicBezTo>
                  <a:pt x="56" y="563"/>
                  <a:pt x="0" y="659"/>
                  <a:pt x="6" y="699"/>
                </a:cubicBezTo>
                <a:cubicBezTo>
                  <a:pt x="13" y="738"/>
                  <a:pt x="23" y="760"/>
                  <a:pt x="45" y="750"/>
                </a:cubicBezTo>
                <a:cubicBezTo>
                  <a:pt x="66" y="740"/>
                  <a:pt x="66" y="716"/>
                  <a:pt x="66" y="710"/>
                </a:cubicBezTo>
                <a:cubicBezTo>
                  <a:pt x="66" y="704"/>
                  <a:pt x="75" y="691"/>
                  <a:pt x="78" y="688"/>
                </a:cubicBezTo>
                <a:cubicBezTo>
                  <a:pt x="81" y="685"/>
                  <a:pt x="113" y="649"/>
                  <a:pt x="118" y="649"/>
                </a:cubicBezTo>
                <a:cubicBezTo>
                  <a:pt x="123" y="649"/>
                  <a:pt x="137" y="654"/>
                  <a:pt x="140" y="649"/>
                </a:cubicBezTo>
                <a:cubicBezTo>
                  <a:pt x="142" y="645"/>
                  <a:pt x="145" y="644"/>
                  <a:pt x="145" y="644"/>
                </a:cubicBezTo>
                <a:cubicBezTo>
                  <a:pt x="145" y="644"/>
                  <a:pt x="212" y="661"/>
                  <a:pt x="217" y="669"/>
                </a:cubicBezTo>
                <a:cubicBezTo>
                  <a:pt x="223" y="677"/>
                  <a:pt x="199" y="688"/>
                  <a:pt x="207" y="699"/>
                </a:cubicBezTo>
                <a:cubicBezTo>
                  <a:pt x="215" y="711"/>
                  <a:pt x="223" y="722"/>
                  <a:pt x="270" y="740"/>
                </a:cubicBezTo>
                <a:cubicBezTo>
                  <a:pt x="317" y="757"/>
                  <a:pt x="331" y="771"/>
                  <a:pt x="344" y="770"/>
                </a:cubicBezTo>
                <a:cubicBezTo>
                  <a:pt x="356" y="769"/>
                  <a:pt x="423" y="765"/>
                  <a:pt x="432" y="744"/>
                </a:cubicBezTo>
                <a:cubicBezTo>
                  <a:pt x="441" y="724"/>
                  <a:pt x="426" y="712"/>
                  <a:pt x="421" y="712"/>
                </a:cubicBezTo>
                <a:cubicBezTo>
                  <a:pt x="417" y="712"/>
                  <a:pt x="428" y="691"/>
                  <a:pt x="428" y="685"/>
                </a:cubicBezTo>
                <a:cubicBezTo>
                  <a:pt x="428" y="679"/>
                  <a:pt x="424" y="605"/>
                  <a:pt x="421" y="602"/>
                </a:cubicBezTo>
                <a:cubicBezTo>
                  <a:pt x="419" y="599"/>
                  <a:pt x="535" y="548"/>
                  <a:pt x="548" y="531"/>
                </a:cubicBezTo>
                <a:cubicBezTo>
                  <a:pt x="548" y="531"/>
                  <a:pt x="557" y="545"/>
                  <a:pt x="562" y="569"/>
                </a:cubicBezTo>
                <a:cubicBezTo>
                  <a:pt x="566" y="594"/>
                  <a:pt x="613" y="668"/>
                  <a:pt x="623" y="693"/>
                </a:cubicBezTo>
                <a:cubicBezTo>
                  <a:pt x="633" y="717"/>
                  <a:pt x="648" y="727"/>
                  <a:pt x="650" y="741"/>
                </a:cubicBezTo>
                <a:cubicBezTo>
                  <a:pt x="652" y="755"/>
                  <a:pt x="660" y="773"/>
                  <a:pt x="660" y="773"/>
                </a:cubicBezTo>
                <a:cubicBezTo>
                  <a:pt x="660" y="773"/>
                  <a:pt x="657" y="797"/>
                  <a:pt x="641" y="799"/>
                </a:cubicBezTo>
                <a:cubicBezTo>
                  <a:pt x="641" y="799"/>
                  <a:pt x="631" y="805"/>
                  <a:pt x="643" y="809"/>
                </a:cubicBezTo>
                <a:cubicBezTo>
                  <a:pt x="654" y="813"/>
                  <a:pt x="665" y="814"/>
                  <a:pt x="668" y="808"/>
                </a:cubicBezTo>
                <a:cubicBezTo>
                  <a:pt x="671" y="803"/>
                  <a:pt x="685" y="773"/>
                  <a:pt x="695" y="786"/>
                </a:cubicBezTo>
                <a:cubicBezTo>
                  <a:pt x="704" y="799"/>
                  <a:pt x="707" y="808"/>
                  <a:pt x="701" y="818"/>
                </a:cubicBezTo>
                <a:cubicBezTo>
                  <a:pt x="695" y="828"/>
                  <a:pt x="693" y="846"/>
                  <a:pt x="701" y="851"/>
                </a:cubicBezTo>
                <a:cubicBezTo>
                  <a:pt x="709" y="856"/>
                  <a:pt x="712" y="848"/>
                  <a:pt x="712" y="848"/>
                </a:cubicBezTo>
                <a:cubicBezTo>
                  <a:pt x="712" y="848"/>
                  <a:pt x="712" y="835"/>
                  <a:pt x="716" y="829"/>
                </a:cubicBezTo>
                <a:cubicBezTo>
                  <a:pt x="720" y="824"/>
                  <a:pt x="725" y="807"/>
                  <a:pt x="725" y="807"/>
                </a:cubicBezTo>
                <a:cubicBezTo>
                  <a:pt x="725" y="807"/>
                  <a:pt x="732" y="792"/>
                  <a:pt x="736" y="796"/>
                </a:cubicBezTo>
                <a:cubicBezTo>
                  <a:pt x="740" y="799"/>
                  <a:pt x="755" y="812"/>
                  <a:pt x="759" y="824"/>
                </a:cubicBezTo>
                <a:cubicBezTo>
                  <a:pt x="763" y="835"/>
                  <a:pt x="779" y="844"/>
                  <a:pt x="784" y="844"/>
                </a:cubicBezTo>
                <a:cubicBezTo>
                  <a:pt x="790" y="844"/>
                  <a:pt x="796" y="840"/>
                  <a:pt x="785" y="829"/>
                </a:cubicBezTo>
                <a:cubicBezTo>
                  <a:pt x="775" y="817"/>
                  <a:pt x="777" y="815"/>
                  <a:pt x="777" y="815"/>
                </a:cubicBezTo>
                <a:cubicBezTo>
                  <a:pt x="777" y="815"/>
                  <a:pt x="809" y="835"/>
                  <a:pt x="812" y="816"/>
                </a:cubicBezTo>
                <a:cubicBezTo>
                  <a:pt x="812" y="816"/>
                  <a:pt x="815" y="813"/>
                  <a:pt x="798" y="808"/>
                </a:cubicBezTo>
                <a:close/>
                <a:moveTo>
                  <a:pt x="446" y="489"/>
                </a:moveTo>
                <a:cubicBezTo>
                  <a:pt x="431" y="494"/>
                  <a:pt x="404" y="518"/>
                  <a:pt x="404" y="518"/>
                </a:cubicBezTo>
                <a:cubicBezTo>
                  <a:pt x="402" y="505"/>
                  <a:pt x="402" y="505"/>
                  <a:pt x="402" y="505"/>
                </a:cubicBezTo>
                <a:cubicBezTo>
                  <a:pt x="406" y="500"/>
                  <a:pt x="435" y="492"/>
                  <a:pt x="446" y="489"/>
                </a:cubicBezTo>
                <a:cubicBezTo>
                  <a:pt x="447" y="489"/>
                  <a:pt x="447" y="489"/>
                  <a:pt x="448" y="489"/>
                </a:cubicBezTo>
                <a:cubicBezTo>
                  <a:pt x="452" y="488"/>
                  <a:pt x="450" y="488"/>
                  <a:pt x="446" y="489"/>
                </a:cubicBezTo>
                <a:cubicBezTo>
                  <a:pt x="446" y="489"/>
                  <a:pt x="446" y="489"/>
                  <a:pt x="446" y="489"/>
                </a:cubicBezTo>
                <a:close/>
                <a:moveTo>
                  <a:pt x="501" y="384"/>
                </a:moveTo>
                <a:cubicBezTo>
                  <a:pt x="501" y="382"/>
                  <a:pt x="501" y="382"/>
                  <a:pt x="501" y="382"/>
                </a:cubicBezTo>
                <a:cubicBezTo>
                  <a:pt x="510" y="381"/>
                  <a:pt x="519" y="365"/>
                  <a:pt x="519" y="365"/>
                </a:cubicBezTo>
                <a:cubicBezTo>
                  <a:pt x="516" y="370"/>
                  <a:pt x="525" y="390"/>
                  <a:pt x="525" y="390"/>
                </a:cubicBezTo>
                <a:cubicBezTo>
                  <a:pt x="516" y="386"/>
                  <a:pt x="501" y="384"/>
                  <a:pt x="501" y="384"/>
                </a:cubicBez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8">
            <a:extLst>
              <a:ext uri="{FF2B5EF4-FFF2-40B4-BE49-F238E27FC236}">
                <a16:creationId xmlns:a16="http://schemas.microsoft.com/office/drawing/2014/main" id="{FDE7F7E3-A582-D246-B86D-E8FDCA0E4653}"/>
              </a:ext>
            </a:extLst>
          </p:cNvPr>
          <p:cNvSpPr>
            <a:spLocks/>
          </p:cNvSpPr>
          <p:nvPr/>
        </p:nvSpPr>
        <p:spPr bwMode="auto">
          <a:xfrm>
            <a:off x="3875465" y="3817331"/>
            <a:ext cx="769436" cy="744421"/>
          </a:xfrm>
          <a:custGeom>
            <a:avLst/>
            <a:gdLst/>
            <a:ahLst/>
            <a:cxnLst>
              <a:cxn ang="0">
                <a:pos x="1082" y="117"/>
              </a:cxn>
              <a:cxn ang="0">
                <a:pos x="1044" y="21"/>
              </a:cxn>
              <a:cxn ang="0">
                <a:pos x="952" y="36"/>
              </a:cxn>
              <a:cxn ang="0">
                <a:pos x="897" y="139"/>
              </a:cxn>
              <a:cxn ang="0">
                <a:pos x="666" y="217"/>
              </a:cxn>
              <a:cxn ang="0">
                <a:pos x="515" y="336"/>
              </a:cxn>
              <a:cxn ang="0">
                <a:pos x="399" y="598"/>
              </a:cxn>
              <a:cxn ang="0">
                <a:pos x="119" y="787"/>
              </a:cxn>
              <a:cxn ang="0">
                <a:pos x="26" y="840"/>
              </a:cxn>
              <a:cxn ang="0">
                <a:pos x="32" y="922"/>
              </a:cxn>
              <a:cxn ang="0">
                <a:pos x="133" y="1009"/>
              </a:cxn>
              <a:cxn ang="0">
                <a:pos x="125" y="902"/>
              </a:cxn>
              <a:cxn ang="0">
                <a:pos x="125" y="869"/>
              </a:cxn>
              <a:cxn ang="0">
                <a:pos x="382" y="729"/>
              </a:cxn>
              <a:cxn ang="0">
                <a:pos x="539" y="612"/>
              </a:cxn>
              <a:cxn ang="0">
                <a:pos x="569" y="664"/>
              </a:cxn>
              <a:cxn ang="0">
                <a:pos x="589" y="718"/>
              </a:cxn>
              <a:cxn ang="0">
                <a:pos x="496" y="895"/>
              </a:cxn>
              <a:cxn ang="0">
                <a:pos x="434" y="957"/>
              </a:cxn>
              <a:cxn ang="0">
                <a:pos x="442" y="1024"/>
              </a:cxn>
              <a:cxn ang="0">
                <a:pos x="652" y="1037"/>
              </a:cxn>
              <a:cxn ang="0">
                <a:pos x="606" y="984"/>
              </a:cxn>
              <a:cxn ang="0">
                <a:pos x="565" y="931"/>
              </a:cxn>
              <a:cxn ang="0">
                <a:pos x="620" y="832"/>
              </a:cxn>
              <a:cxn ang="0">
                <a:pos x="705" y="704"/>
              </a:cxn>
              <a:cxn ang="0">
                <a:pos x="716" y="566"/>
              </a:cxn>
              <a:cxn ang="0">
                <a:pos x="720" y="451"/>
              </a:cxn>
              <a:cxn ang="0">
                <a:pos x="910" y="440"/>
              </a:cxn>
              <a:cxn ang="0">
                <a:pos x="1008" y="421"/>
              </a:cxn>
              <a:cxn ang="0">
                <a:pos x="920" y="403"/>
              </a:cxn>
              <a:cxn ang="0">
                <a:pos x="910" y="319"/>
              </a:cxn>
              <a:cxn ang="0">
                <a:pos x="1004" y="210"/>
              </a:cxn>
              <a:cxn ang="0">
                <a:pos x="1045" y="215"/>
              </a:cxn>
              <a:cxn ang="0">
                <a:pos x="1077" y="191"/>
              </a:cxn>
              <a:cxn ang="0">
                <a:pos x="1079" y="176"/>
              </a:cxn>
              <a:cxn ang="0">
                <a:pos x="1086" y="158"/>
              </a:cxn>
            </a:cxnLst>
            <a:rect l="0" t="0" r="r" b="b"/>
            <a:pathLst>
              <a:path w="1098" h="1062">
                <a:moveTo>
                  <a:pt x="1094" y="143"/>
                </a:moveTo>
                <a:cubicBezTo>
                  <a:pt x="1089" y="134"/>
                  <a:pt x="1077" y="127"/>
                  <a:pt x="1082" y="117"/>
                </a:cubicBezTo>
                <a:cubicBezTo>
                  <a:pt x="1087" y="107"/>
                  <a:pt x="1096" y="89"/>
                  <a:pt x="1089" y="71"/>
                </a:cubicBezTo>
                <a:cubicBezTo>
                  <a:pt x="1081" y="53"/>
                  <a:pt x="1085" y="35"/>
                  <a:pt x="1044" y="21"/>
                </a:cubicBezTo>
                <a:cubicBezTo>
                  <a:pt x="1044" y="21"/>
                  <a:pt x="1035" y="20"/>
                  <a:pt x="1029" y="18"/>
                </a:cubicBezTo>
                <a:cubicBezTo>
                  <a:pt x="976" y="0"/>
                  <a:pt x="952" y="36"/>
                  <a:pt x="952" y="36"/>
                </a:cubicBezTo>
                <a:cubicBezTo>
                  <a:pt x="952" y="36"/>
                  <a:pt x="915" y="78"/>
                  <a:pt x="920" y="107"/>
                </a:cubicBezTo>
                <a:cubicBezTo>
                  <a:pt x="926" y="135"/>
                  <a:pt x="912" y="140"/>
                  <a:pt x="897" y="139"/>
                </a:cubicBezTo>
                <a:cubicBezTo>
                  <a:pt x="883" y="139"/>
                  <a:pt x="826" y="144"/>
                  <a:pt x="748" y="186"/>
                </a:cubicBezTo>
                <a:cubicBezTo>
                  <a:pt x="713" y="205"/>
                  <a:pt x="683" y="196"/>
                  <a:pt x="666" y="217"/>
                </a:cubicBezTo>
                <a:cubicBezTo>
                  <a:pt x="658" y="227"/>
                  <a:pt x="613" y="259"/>
                  <a:pt x="591" y="271"/>
                </a:cubicBezTo>
                <a:cubicBezTo>
                  <a:pt x="569" y="282"/>
                  <a:pt x="530" y="315"/>
                  <a:pt x="515" y="336"/>
                </a:cubicBezTo>
                <a:cubicBezTo>
                  <a:pt x="515" y="336"/>
                  <a:pt x="428" y="392"/>
                  <a:pt x="433" y="456"/>
                </a:cubicBezTo>
                <a:cubicBezTo>
                  <a:pt x="439" y="519"/>
                  <a:pt x="393" y="557"/>
                  <a:pt x="399" y="598"/>
                </a:cubicBezTo>
                <a:cubicBezTo>
                  <a:pt x="399" y="598"/>
                  <a:pt x="319" y="647"/>
                  <a:pt x="282" y="656"/>
                </a:cubicBezTo>
                <a:cubicBezTo>
                  <a:pt x="245" y="666"/>
                  <a:pt x="140" y="757"/>
                  <a:pt x="119" y="787"/>
                </a:cubicBezTo>
                <a:cubicBezTo>
                  <a:pt x="98" y="817"/>
                  <a:pt x="77" y="823"/>
                  <a:pt x="77" y="823"/>
                </a:cubicBezTo>
                <a:cubicBezTo>
                  <a:pt x="77" y="823"/>
                  <a:pt x="53" y="815"/>
                  <a:pt x="26" y="840"/>
                </a:cubicBezTo>
                <a:cubicBezTo>
                  <a:pt x="0" y="864"/>
                  <a:pt x="6" y="850"/>
                  <a:pt x="8" y="869"/>
                </a:cubicBezTo>
                <a:cubicBezTo>
                  <a:pt x="10" y="887"/>
                  <a:pt x="24" y="902"/>
                  <a:pt x="32" y="922"/>
                </a:cubicBezTo>
                <a:cubicBezTo>
                  <a:pt x="41" y="943"/>
                  <a:pt x="68" y="1000"/>
                  <a:pt x="80" y="1005"/>
                </a:cubicBezTo>
                <a:cubicBezTo>
                  <a:pt x="92" y="1009"/>
                  <a:pt x="127" y="1022"/>
                  <a:pt x="133" y="1009"/>
                </a:cubicBezTo>
                <a:cubicBezTo>
                  <a:pt x="139" y="995"/>
                  <a:pt x="135" y="980"/>
                  <a:pt x="123" y="952"/>
                </a:cubicBezTo>
                <a:cubicBezTo>
                  <a:pt x="111" y="923"/>
                  <a:pt x="125" y="902"/>
                  <a:pt x="125" y="902"/>
                </a:cubicBezTo>
                <a:cubicBezTo>
                  <a:pt x="125" y="902"/>
                  <a:pt x="143" y="884"/>
                  <a:pt x="139" y="877"/>
                </a:cubicBezTo>
                <a:cubicBezTo>
                  <a:pt x="136" y="870"/>
                  <a:pt x="125" y="869"/>
                  <a:pt x="125" y="869"/>
                </a:cubicBezTo>
                <a:cubicBezTo>
                  <a:pt x="125" y="869"/>
                  <a:pt x="177" y="818"/>
                  <a:pt x="206" y="807"/>
                </a:cubicBezTo>
                <a:cubicBezTo>
                  <a:pt x="234" y="796"/>
                  <a:pt x="377" y="732"/>
                  <a:pt x="382" y="729"/>
                </a:cubicBezTo>
                <a:cubicBezTo>
                  <a:pt x="386" y="725"/>
                  <a:pt x="455" y="703"/>
                  <a:pt x="470" y="692"/>
                </a:cubicBezTo>
                <a:cubicBezTo>
                  <a:pt x="485" y="680"/>
                  <a:pt x="533" y="613"/>
                  <a:pt x="539" y="612"/>
                </a:cubicBezTo>
                <a:cubicBezTo>
                  <a:pt x="546" y="611"/>
                  <a:pt x="568" y="625"/>
                  <a:pt x="589" y="610"/>
                </a:cubicBezTo>
                <a:cubicBezTo>
                  <a:pt x="609" y="595"/>
                  <a:pt x="562" y="655"/>
                  <a:pt x="569" y="664"/>
                </a:cubicBezTo>
                <a:cubicBezTo>
                  <a:pt x="575" y="674"/>
                  <a:pt x="557" y="688"/>
                  <a:pt x="566" y="705"/>
                </a:cubicBezTo>
                <a:cubicBezTo>
                  <a:pt x="575" y="721"/>
                  <a:pt x="589" y="718"/>
                  <a:pt x="589" y="718"/>
                </a:cubicBezTo>
                <a:cubicBezTo>
                  <a:pt x="589" y="718"/>
                  <a:pt x="543" y="775"/>
                  <a:pt x="537" y="815"/>
                </a:cubicBezTo>
                <a:cubicBezTo>
                  <a:pt x="531" y="855"/>
                  <a:pt x="513" y="873"/>
                  <a:pt x="496" y="895"/>
                </a:cubicBezTo>
                <a:cubicBezTo>
                  <a:pt x="479" y="917"/>
                  <a:pt x="462" y="928"/>
                  <a:pt x="462" y="928"/>
                </a:cubicBezTo>
                <a:cubicBezTo>
                  <a:pt x="462" y="928"/>
                  <a:pt x="446" y="922"/>
                  <a:pt x="434" y="957"/>
                </a:cubicBezTo>
                <a:cubicBezTo>
                  <a:pt x="422" y="991"/>
                  <a:pt x="435" y="994"/>
                  <a:pt x="428" y="1007"/>
                </a:cubicBezTo>
                <a:cubicBezTo>
                  <a:pt x="420" y="1021"/>
                  <a:pt x="442" y="1024"/>
                  <a:pt x="442" y="1024"/>
                </a:cubicBezTo>
                <a:cubicBezTo>
                  <a:pt x="442" y="1024"/>
                  <a:pt x="519" y="1040"/>
                  <a:pt x="540" y="1051"/>
                </a:cubicBezTo>
                <a:cubicBezTo>
                  <a:pt x="561" y="1062"/>
                  <a:pt x="641" y="1047"/>
                  <a:pt x="652" y="1037"/>
                </a:cubicBezTo>
                <a:cubicBezTo>
                  <a:pt x="663" y="1027"/>
                  <a:pt x="676" y="1007"/>
                  <a:pt x="647" y="1001"/>
                </a:cubicBezTo>
                <a:cubicBezTo>
                  <a:pt x="618" y="994"/>
                  <a:pt x="606" y="984"/>
                  <a:pt x="606" y="984"/>
                </a:cubicBezTo>
                <a:cubicBezTo>
                  <a:pt x="568" y="945"/>
                  <a:pt x="568" y="945"/>
                  <a:pt x="568" y="945"/>
                </a:cubicBezTo>
                <a:cubicBezTo>
                  <a:pt x="568" y="945"/>
                  <a:pt x="576" y="929"/>
                  <a:pt x="565" y="931"/>
                </a:cubicBezTo>
                <a:cubicBezTo>
                  <a:pt x="554" y="933"/>
                  <a:pt x="554" y="933"/>
                  <a:pt x="554" y="933"/>
                </a:cubicBezTo>
                <a:cubicBezTo>
                  <a:pt x="554" y="933"/>
                  <a:pt x="591" y="873"/>
                  <a:pt x="620" y="832"/>
                </a:cubicBezTo>
                <a:cubicBezTo>
                  <a:pt x="648" y="792"/>
                  <a:pt x="677" y="742"/>
                  <a:pt x="677" y="742"/>
                </a:cubicBezTo>
                <a:cubicBezTo>
                  <a:pt x="677" y="742"/>
                  <a:pt x="697" y="720"/>
                  <a:pt x="705" y="704"/>
                </a:cubicBezTo>
                <a:cubicBezTo>
                  <a:pt x="712" y="688"/>
                  <a:pt x="741" y="645"/>
                  <a:pt x="735" y="634"/>
                </a:cubicBezTo>
                <a:cubicBezTo>
                  <a:pt x="729" y="623"/>
                  <a:pt x="716" y="580"/>
                  <a:pt x="716" y="566"/>
                </a:cubicBezTo>
                <a:cubicBezTo>
                  <a:pt x="717" y="551"/>
                  <a:pt x="695" y="507"/>
                  <a:pt x="695" y="507"/>
                </a:cubicBezTo>
                <a:cubicBezTo>
                  <a:pt x="695" y="507"/>
                  <a:pt x="703" y="459"/>
                  <a:pt x="720" y="451"/>
                </a:cubicBezTo>
                <a:cubicBezTo>
                  <a:pt x="736" y="444"/>
                  <a:pt x="791" y="404"/>
                  <a:pt x="791" y="404"/>
                </a:cubicBezTo>
                <a:cubicBezTo>
                  <a:pt x="791" y="404"/>
                  <a:pt x="885" y="447"/>
                  <a:pt x="910" y="440"/>
                </a:cubicBezTo>
                <a:cubicBezTo>
                  <a:pt x="936" y="433"/>
                  <a:pt x="971" y="471"/>
                  <a:pt x="985" y="465"/>
                </a:cubicBezTo>
                <a:cubicBezTo>
                  <a:pt x="999" y="459"/>
                  <a:pt x="1025" y="442"/>
                  <a:pt x="1008" y="421"/>
                </a:cubicBezTo>
                <a:cubicBezTo>
                  <a:pt x="992" y="401"/>
                  <a:pt x="992" y="399"/>
                  <a:pt x="965" y="403"/>
                </a:cubicBezTo>
                <a:cubicBezTo>
                  <a:pt x="937" y="408"/>
                  <a:pt x="920" y="403"/>
                  <a:pt x="920" y="403"/>
                </a:cubicBezTo>
                <a:cubicBezTo>
                  <a:pt x="853" y="366"/>
                  <a:pt x="853" y="366"/>
                  <a:pt x="853" y="366"/>
                </a:cubicBezTo>
                <a:cubicBezTo>
                  <a:pt x="853" y="366"/>
                  <a:pt x="892" y="337"/>
                  <a:pt x="910" y="319"/>
                </a:cubicBezTo>
                <a:cubicBezTo>
                  <a:pt x="928" y="301"/>
                  <a:pt x="960" y="251"/>
                  <a:pt x="961" y="242"/>
                </a:cubicBezTo>
                <a:cubicBezTo>
                  <a:pt x="961" y="232"/>
                  <a:pt x="994" y="213"/>
                  <a:pt x="1004" y="210"/>
                </a:cubicBezTo>
                <a:cubicBezTo>
                  <a:pt x="1011" y="207"/>
                  <a:pt x="1026" y="216"/>
                  <a:pt x="1045" y="215"/>
                </a:cubicBezTo>
                <a:cubicBezTo>
                  <a:pt x="1045" y="215"/>
                  <a:pt x="1045" y="215"/>
                  <a:pt x="1045" y="215"/>
                </a:cubicBezTo>
                <a:cubicBezTo>
                  <a:pt x="1053" y="215"/>
                  <a:pt x="1078" y="218"/>
                  <a:pt x="1075" y="194"/>
                </a:cubicBezTo>
                <a:cubicBezTo>
                  <a:pt x="1076" y="193"/>
                  <a:pt x="1076" y="192"/>
                  <a:pt x="1077" y="191"/>
                </a:cubicBezTo>
                <a:cubicBezTo>
                  <a:pt x="1079" y="189"/>
                  <a:pt x="1084" y="184"/>
                  <a:pt x="1084" y="182"/>
                </a:cubicBezTo>
                <a:cubicBezTo>
                  <a:pt x="1084" y="178"/>
                  <a:pt x="1079" y="176"/>
                  <a:pt x="1079" y="176"/>
                </a:cubicBezTo>
                <a:cubicBezTo>
                  <a:pt x="1079" y="176"/>
                  <a:pt x="1086" y="172"/>
                  <a:pt x="1086" y="170"/>
                </a:cubicBezTo>
                <a:cubicBezTo>
                  <a:pt x="1086" y="167"/>
                  <a:pt x="1086" y="158"/>
                  <a:pt x="1086" y="158"/>
                </a:cubicBezTo>
                <a:cubicBezTo>
                  <a:pt x="1086" y="158"/>
                  <a:pt x="1098" y="153"/>
                  <a:pt x="1094" y="143"/>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11">
            <a:extLst>
              <a:ext uri="{FF2B5EF4-FFF2-40B4-BE49-F238E27FC236}">
                <a16:creationId xmlns:a16="http://schemas.microsoft.com/office/drawing/2014/main" id="{4B2089E2-6AD1-6142-AEA9-7BF96C27B393}"/>
              </a:ext>
            </a:extLst>
          </p:cNvPr>
          <p:cNvSpPr>
            <a:spLocks noEditPoints="1"/>
          </p:cNvSpPr>
          <p:nvPr/>
        </p:nvSpPr>
        <p:spPr bwMode="auto">
          <a:xfrm>
            <a:off x="9456664" y="3748876"/>
            <a:ext cx="821688" cy="822779"/>
          </a:xfrm>
          <a:custGeom>
            <a:avLst/>
            <a:gdLst/>
            <a:ahLst/>
            <a:cxnLst>
              <a:cxn ang="0">
                <a:pos x="1071" y="1060"/>
              </a:cxn>
              <a:cxn ang="0">
                <a:pos x="1043" y="1039"/>
              </a:cxn>
              <a:cxn ang="0">
                <a:pos x="994" y="894"/>
              </a:cxn>
              <a:cxn ang="0">
                <a:pos x="959" y="712"/>
              </a:cxn>
              <a:cxn ang="0">
                <a:pos x="863" y="581"/>
              </a:cxn>
              <a:cxn ang="0">
                <a:pos x="835" y="468"/>
              </a:cxn>
              <a:cxn ang="0">
                <a:pos x="876" y="396"/>
              </a:cxn>
              <a:cxn ang="0">
                <a:pos x="966" y="227"/>
              </a:cxn>
              <a:cxn ang="0">
                <a:pos x="992" y="187"/>
              </a:cxn>
              <a:cxn ang="0">
                <a:pos x="1013" y="210"/>
              </a:cxn>
              <a:cxn ang="0">
                <a:pos x="1046" y="200"/>
              </a:cxn>
              <a:cxn ang="0">
                <a:pos x="1057" y="189"/>
              </a:cxn>
              <a:cxn ang="0">
                <a:pos x="1069" y="180"/>
              </a:cxn>
              <a:cxn ang="0">
                <a:pos x="1074" y="178"/>
              </a:cxn>
              <a:cxn ang="0">
                <a:pos x="1082" y="151"/>
              </a:cxn>
              <a:cxn ang="0">
                <a:pos x="1112" y="114"/>
              </a:cxn>
              <a:cxn ang="0">
                <a:pos x="1117" y="89"/>
              </a:cxn>
              <a:cxn ang="0">
                <a:pos x="1020" y="6"/>
              </a:cxn>
              <a:cxn ang="0">
                <a:pos x="859" y="59"/>
              </a:cxn>
              <a:cxn ang="0">
                <a:pos x="742" y="110"/>
              </a:cxn>
              <a:cxn ang="0">
                <a:pos x="505" y="251"/>
              </a:cxn>
              <a:cxn ang="0">
                <a:pos x="394" y="293"/>
              </a:cxn>
              <a:cxn ang="0">
                <a:pos x="413" y="295"/>
              </a:cxn>
              <a:cxn ang="0">
                <a:pos x="392" y="332"/>
              </a:cxn>
              <a:cxn ang="0">
                <a:pos x="411" y="344"/>
              </a:cxn>
              <a:cxn ang="0">
                <a:pos x="432" y="345"/>
              </a:cxn>
              <a:cxn ang="0">
                <a:pos x="477" y="327"/>
              </a:cxn>
              <a:cxn ang="0">
                <a:pos x="515" y="316"/>
              </a:cxn>
              <a:cxn ang="0">
                <a:pos x="452" y="366"/>
              </a:cxn>
              <a:cxn ang="0">
                <a:pos x="367" y="389"/>
              </a:cxn>
              <a:cxn ang="0">
                <a:pos x="402" y="396"/>
              </a:cxn>
              <a:cxn ang="0">
                <a:pos x="352" y="409"/>
              </a:cxn>
              <a:cxn ang="0">
                <a:pos x="363" y="420"/>
              </a:cxn>
              <a:cxn ang="0">
                <a:pos x="362" y="435"/>
              </a:cxn>
              <a:cxn ang="0">
                <a:pos x="409" y="429"/>
              </a:cxn>
              <a:cxn ang="0">
                <a:pos x="369" y="454"/>
              </a:cxn>
              <a:cxn ang="0">
                <a:pos x="425" y="441"/>
              </a:cxn>
              <a:cxn ang="0">
                <a:pos x="443" y="440"/>
              </a:cxn>
              <a:cxn ang="0">
                <a:pos x="502" y="392"/>
              </a:cxn>
              <a:cxn ang="0">
                <a:pos x="658" y="276"/>
              </a:cxn>
              <a:cxn ang="0">
                <a:pos x="640" y="357"/>
              </a:cxn>
              <a:cxn ang="0">
                <a:pos x="577" y="434"/>
              </a:cxn>
              <a:cxn ang="0">
                <a:pos x="480" y="663"/>
              </a:cxn>
              <a:cxn ang="0">
                <a:pos x="325" y="639"/>
              </a:cxn>
              <a:cxn ang="0">
                <a:pos x="188" y="531"/>
              </a:cxn>
              <a:cxn ang="0">
                <a:pos x="60" y="566"/>
              </a:cxn>
              <a:cxn ang="0">
                <a:pos x="68" y="647"/>
              </a:cxn>
              <a:cxn ang="0">
                <a:pos x="146" y="652"/>
              </a:cxn>
              <a:cxn ang="0">
                <a:pos x="166" y="639"/>
              </a:cxn>
              <a:cxn ang="0">
                <a:pos x="396" y="793"/>
              </a:cxn>
              <a:cxn ang="0">
                <a:pos x="597" y="706"/>
              </a:cxn>
              <a:cxn ang="0">
                <a:pos x="669" y="680"/>
              </a:cxn>
              <a:cxn ang="0">
                <a:pos x="721" y="691"/>
              </a:cxn>
              <a:cxn ang="0">
                <a:pos x="791" y="679"/>
              </a:cxn>
              <a:cxn ang="0">
                <a:pos x="908" y="894"/>
              </a:cxn>
              <a:cxn ang="0">
                <a:pos x="932" y="1037"/>
              </a:cxn>
              <a:cxn ang="0">
                <a:pos x="984" y="1119"/>
              </a:cxn>
              <a:cxn ang="0">
                <a:pos x="1164" y="1133"/>
              </a:cxn>
              <a:cxn ang="0">
                <a:pos x="566" y="274"/>
              </a:cxn>
              <a:cxn ang="0">
                <a:pos x="580" y="261"/>
              </a:cxn>
            </a:cxnLst>
            <a:rect l="0" t="0" r="r" b="b"/>
            <a:pathLst>
              <a:path w="1173" h="1174">
                <a:moveTo>
                  <a:pt x="1135" y="1096"/>
                </a:moveTo>
                <a:cubicBezTo>
                  <a:pt x="1097" y="1078"/>
                  <a:pt x="1073" y="1067"/>
                  <a:pt x="1071" y="1060"/>
                </a:cubicBezTo>
                <a:cubicBezTo>
                  <a:pt x="1069" y="1053"/>
                  <a:pt x="1062" y="1046"/>
                  <a:pt x="1058" y="1040"/>
                </a:cubicBezTo>
                <a:cubicBezTo>
                  <a:pt x="1053" y="1034"/>
                  <a:pt x="1043" y="1039"/>
                  <a:pt x="1043" y="1039"/>
                </a:cubicBezTo>
                <a:cubicBezTo>
                  <a:pt x="1033" y="1041"/>
                  <a:pt x="1033" y="1041"/>
                  <a:pt x="1033" y="1041"/>
                </a:cubicBezTo>
                <a:cubicBezTo>
                  <a:pt x="1033" y="1041"/>
                  <a:pt x="1001" y="982"/>
                  <a:pt x="994" y="894"/>
                </a:cubicBezTo>
                <a:cubicBezTo>
                  <a:pt x="988" y="805"/>
                  <a:pt x="967" y="779"/>
                  <a:pt x="967" y="779"/>
                </a:cubicBezTo>
                <a:cubicBezTo>
                  <a:pt x="967" y="779"/>
                  <a:pt x="962" y="725"/>
                  <a:pt x="959" y="712"/>
                </a:cubicBezTo>
                <a:cubicBezTo>
                  <a:pt x="956" y="700"/>
                  <a:pt x="898" y="634"/>
                  <a:pt x="886" y="624"/>
                </a:cubicBezTo>
                <a:cubicBezTo>
                  <a:pt x="874" y="614"/>
                  <a:pt x="878" y="601"/>
                  <a:pt x="863" y="581"/>
                </a:cubicBezTo>
                <a:cubicBezTo>
                  <a:pt x="847" y="561"/>
                  <a:pt x="818" y="528"/>
                  <a:pt x="818" y="528"/>
                </a:cubicBezTo>
                <a:cubicBezTo>
                  <a:pt x="818" y="528"/>
                  <a:pt x="835" y="478"/>
                  <a:pt x="835" y="468"/>
                </a:cubicBezTo>
                <a:cubicBezTo>
                  <a:pt x="835" y="458"/>
                  <a:pt x="883" y="436"/>
                  <a:pt x="879" y="416"/>
                </a:cubicBezTo>
                <a:cubicBezTo>
                  <a:pt x="876" y="396"/>
                  <a:pt x="873" y="408"/>
                  <a:pt x="876" y="396"/>
                </a:cubicBezTo>
                <a:cubicBezTo>
                  <a:pt x="879" y="384"/>
                  <a:pt x="907" y="346"/>
                  <a:pt x="920" y="324"/>
                </a:cubicBezTo>
                <a:cubicBezTo>
                  <a:pt x="934" y="302"/>
                  <a:pt x="966" y="265"/>
                  <a:pt x="966" y="227"/>
                </a:cubicBezTo>
                <a:cubicBezTo>
                  <a:pt x="966" y="188"/>
                  <a:pt x="970" y="191"/>
                  <a:pt x="978" y="188"/>
                </a:cubicBezTo>
                <a:cubicBezTo>
                  <a:pt x="982" y="186"/>
                  <a:pt x="988" y="186"/>
                  <a:pt x="992" y="187"/>
                </a:cubicBezTo>
                <a:cubicBezTo>
                  <a:pt x="995" y="189"/>
                  <a:pt x="997" y="192"/>
                  <a:pt x="1000" y="194"/>
                </a:cubicBezTo>
                <a:cubicBezTo>
                  <a:pt x="1002" y="199"/>
                  <a:pt x="1007" y="206"/>
                  <a:pt x="1013" y="210"/>
                </a:cubicBezTo>
                <a:cubicBezTo>
                  <a:pt x="1016" y="211"/>
                  <a:pt x="1019" y="212"/>
                  <a:pt x="1023" y="211"/>
                </a:cubicBezTo>
                <a:cubicBezTo>
                  <a:pt x="1031" y="214"/>
                  <a:pt x="1041" y="215"/>
                  <a:pt x="1046" y="200"/>
                </a:cubicBezTo>
                <a:cubicBezTo>
                  <a:pt x="1046" y="200"/>
                  <a:pt x="1057" y="199"/>
                  <a:pt x="1058" y="196"/>
                </a:cubicBezTo>
                <a:cubicBezTo>
                  <a:pt x="1060" y="193"/>
                  <a:pt x="1057" y="189"/>
                  <a:pt x="1057" y="189"/>
                </a:cubicBezTo>
                <a:cubicBezTo>
                  <a:pt x="1057" y="189"/>
                  <a:pt x="1064" y="189"/>
                  <a:pt x="1066" y="187"/>
                </a:cubicBezTo>
                <a:cubicBezTo>
                  <a:pt x="1066" y="186"/>
                  <a:pt x="1068" y="183"/>
                  <a:pt x="1069" y="180"/>
                </a:cubicBezTo>
                <a:cubicBezTo>
                  <a:pt x="1070" y="181"/>
                  <a:pt x="1071" y="180"/>
                  <a:pt x="1072" y="179"/>
                </a:cubicBezTo>
                <a:cubicBezTo>
                  <a:pt x="1073" y="179"/>
                  <a:pt x="1073" y="178"/>
                  <a:pt x="1074" y="178"/>
                </a:cubicBezTo>
                <a:cubicBezTo>
                  <a:pt x="1078" y="177"/>
                  <a:pt x="1083" y="176"/>
                  <a:pt x="1084" y="169"/>
                </a:cubicBezTo>
                <a:cubicBezTo>
                  <a:pt x="1084" y="163"/>
                  <a:pt x="1082" y="157"/>
                  <a:pt x="1082" y="151"/>
                </a:cubicBezTo>
                <a:cubicBezTo>
                  <a:pt x="1083" y="148"/>
                  <a:pt x="1085" y="144"/>
                  <a:pt x="1087" y="142"/>
                </a:cubicBezTo>
                <a:cubicBezTo>
                  <a:pt x="1094" y="137"/>
                  <a:pt x="1108" y="128"/>
                  <a:pt x="1112" y="114"/>
                </a:cubicBezTo>
                <a:cubicBezTo>
                  <a:pt x="1116" y="106"/>
                  <a:pt x="1119" y="98"/>
                  <a:pt x="1117" y="92"/>
                </a:cubicBezTo>
                <a:cubicBezTo>
                  <a:pt x="1117" y="91"/>
                  <a:pt x="1117" y="90"/>
                  <a:pt x="1117" y="89"/>
                </a:cubicBezTo>
                <a:cubicBezTo>
                  <a:pt x="1118" y="80"/>
                  <a:pt x="1117" y="71"/>
                  <a:pt x="1109" y="59"/>
                </a:cubicBezTo>
                <a:cubicBezTo>
                  <a:pt x="1098" y="31"/>
                  <a:pt x="1075" y="0"/>
                  <a:pt x="1020" y="6"/>
                </a:cubicBezTo>
                <a:cubicBezTo>
                  <a:pt x="966" y="13"/>
                  <a:pt x="951" y="60"/>
                  <a:pt x="951" y="60"/>
                </a:cubicBezTo>
                <a:cubicBezTo>
                  <a:pt x="951" y="60"/>
                  <a:pt x="918" y="35"/>
                  <a:pt x="859" y="59"/>
                </a:cubicBezTo>
                <a:cubicBezTo>
                  <a:pt x="859" y="59"/>
                  <a:pt x="831" y="76"/>
                  <a:pt x="817" y="75"/>
                </a:cubicBezTo>
                <a:cubicBezTo>
                  <a:pt x="794" y="75"/>
                  <a:pt x="786" y="88"/>
                  <a:pt x="742" y="110"/>
                </a:cubicBezTo>
                <a:cubicBezTo>
                  <a:pt x="742" y="110"/>
                  <a:pt x="707" y="127"/>
                  <a:pt x="677" y="136"/>
                </a:cubicBezTo>
                <a:cubicBezTo>
                  <a:pt x="616" y="154"/>
                  <a:pt x="532" y="249"/>
                  <a:pt x="505" y="251"/>
                </a:cubicBezTo>
                <a:cubicBezTo>
                  <a:pt x="446" y="255"/>
                  <a:pt x="467" y="259"/>
                  <a:pt x="442" y="268"/>
                </a:cubicBezTo>
                <a:cubicBezTo>
                  <a:pt x="418" y="276"/>
                  <a:pt x="413" y="284"/>
                  <a:pt x="394" y="293"/>
                </a:cubicBezTo>
                <a:cubicBezTo>
                  <a:pt x="394" y="293"/>
                  <a:pt x="384" y="300"/>
                  <a:pt x="398" y="301"/>
                </a:cubicBezTo>
                <a:cubicBezTo>
                  <a:pt x="412" y="302"/>
                  <a:pt x="413" y="295"/>
                  <a:pt x="413" y="295"/>
                </a:cubicBezTo>
                <a:cubicBezTo>
                  <a:pt x="422" y="296"/>
                  <a:pt x="422" y="296"/>
                  <a:pt x="422" y="296"/>
                </a:cubicBezTo>
                <a:cubicBezTo>
                  <a:pt x="422" y="296"/>
                  <a:pt x="388" y="325"/>
                  <a:pt x="392" y="332"/>
                </a:cubicBezTo>
                <a:cubicBezTo>
                  <a:pt x="398" y="339"/>
                  <a:pt x="405" y="331"/>
                  <a:pt x="405" y="331"/>
                </a:cubicBezTo>
                <a:cubicBezTo>
                  <a:pt x="405" y="331"/>
                  <a:pt x="394" y="349"/>
                  <a:pt x="411" y="344"/>
                </a:cubicBezTo>
                <a:cubicBezTo>
                  <a:pt x="421" y="341"/>
                  <a:pt x="426" y="337"/>
                  <a:pt x="428" y="334"/>
                </a:cubicBezTo>
                <a:cubicBezTo>
                  <a:pt x="426" y="339"/>
                  <a:pt x="423" y="347"/>
                  <a:pt x="432" y="345"/>
                </a:cubicBezTo>
                <a:cubicBezTo>
                  <a:pt x="447" y="342"/>
                  <a:pt x="457" y="326"/>
                  <a:pt x="457" y="326"/>
                </a:cubicBezTo>
                <a:cubicBezTo>
                  <a:pt x="457" y="326"/>
                  <a:pt x="460" y="333"/>
                  <a:pt x="477" y="327"/>
                </a:cubicBezTo>
                <a:cubicBezTo>
                  <a:pt x="493" y="322"/>
                  <a:pt x="497" y="318"/>
                  <a:pt x="497" y="318"/>
                </a:cubicBezTo>
                <a:cubicBezTo>
                  <a:pt x="515" y="316"/>
                  <a:pt x="515" y="316"/>
                  <a:pt x="515" y="316"/>
                </a:cubicBezTo>
                <a:cubicBezTo>
                  <a:pt x="515" y="316"/>
                  <a:pt x="494" y="346"/>
                  <a:pt x="484" y="351"/>
                </a:cubicBezTo>
                <a:cubicBezTo>
                  <a:pt x="474" y="355"/>
                  <a:pt x="474" y="364"/>
                  <a:pt x="452" y="366"/>
                </a:cubicBezTo>
                <a:cubicBezTo>
                  <a:pt x="430" y="368"/>
                  <a:pt x="406" y="384"/>
                  <a:pt x="406" y="384"/>
                </a:cubicBezTo>
                <a:cubicBezTo>
                  <a:pt x="406" y="384"/>
                  <a:pt x="366" y="383"/>
                  <a:pt x="367" y="389"/>
                </a:cubicBezTo>
                <a:cubicBezTo>
                  <a:pt x="368" y="396"/>
                  <a:pt x="378" y="396"/>
                  <a:pt x="386" y="396"/>
                </a:cubicBezTo>
                <a:cubicBezTo>
                  <a:pt x="394" y="396"/>
                  <a:pt x="396" y="393"/>
                  <a:pt x="402" y="396"/>
                </a:cubicBezTo>
                <a:cubicBezTo>
                  <a:pt x="409" y="399"/>
                  <a:pt x="385" y="406"/>
                  <a:pt x="385" y="406"/>
                </a:cubicBezTo>
                <a:cubicBezTo>
                  <a:pt x="385" y="406"/>
                  <a:pt x="357" y="406"/>
                  <a:pt x="352" y="409"/>
                </a:cubicBezTo>
                <a:cubicBezTo>
                  <a:pt x="346" y="413"/>
                  <a:pt x="349" y="419"/>
                  <a:pt x="356" y="419"/>
                </a:cubicBezTo>
                <a:cubicBezTo>
                  <a:pt x="363" y="419"/>
                  <a:pt x="363" y="420"/>
                  <a:pt x="363" y="420"/>
                </a:cubicBezTo>
                <a:cubicBezTo>
                  <a:pt x="363" y="420"/>
                  <a:pt x="357" y="421"/>
                  <a:pt x="354" y="426"/>
                </a:cubicBezTo>
                <a:cubicBezTo>
                  <a:pt x="350" y="430"/>
                  <a:pt x="353" y="435"/>
                  <a:pt x="362" y="435"/>
                </a:cubicBezTo>
                <a:cubicBezTo>
                  <a:pt x="371" y="435"/>
                  <a:pt x="390" y="432"/>
                  <a:pt x="390" y="432"/>
                </a:cubicBezTo>
                <a:cubicBezTo>
                  <a:pt x="409" y="429"/>
                  <a:pt x="409" y="429"/>
                  <a:pt x="409" y="429"/>
                </a:cubicBezTo>
                <a:cubicBezTo>
                  <a:pt x="409" y="429"/>
                  <a:pt x="413" y="434"/>
                  <a:pt x="407" y="435"/>
                </a:cubicBezTo>
                <a:cubicBezTo>
                  <a:pt x="400" y="436"/>
                  <a:pt x="366" y="450"/>
                  <a:pt x="369" y="454"/>
                </a:cubicBezTo>
                <a:cubicBezTo>
                  <a:pt x="373" y="457"/>
                  <a:pt x="371" y="462"/>
                  <a:pt x="392" y="456"/>
                </a:cubicBezTo>
                <a:cubicBezTo>
                  <a:pt x="413" y="449"/>
                  <a:pt x="425" y="441"/>
                  <a:pt x="425" y="441"/>
                </a:cubicBezTo>
                <a:cubicBezTo>
                  <a:pt x="425" y="441"/>
                  <a:pt x="419" y="461"/>
                  <a:pt x="429" y="456"/>
                </a:cubicBezTo>
                <a:cubicBezTo>
                  <a:pt x="436" y="454"/>
                  <a:pt x="436" y="444"/>
                  <a:pt x="443" y="440"/>
                </a:cubicBezTo>
                <a:cubicBezTo>
                  <a:pt x="451" y="437"/>
                  <a:pt x="468" y="430"/>
                  <a:pt x="475" y="416"/>
                </a:cubicBezTo>
                <a:cubicBezTo>
                  <a:pt x="483" y="402"/>
                  <a:pt x="502" y="392"/>
                  <a:pt x="502" y="392"/>
                </a:cubicBezTo>
                <a:cubicBezTo>
                  <a:pt x="502" y="392"/>
                  <a:pt x="561" y="340"/>
                  <a:pt x="589" y="331"/>
                </a:cubicBezTo>
                <a:cubicBezTo>
                  <a:pt x="618" y="322"/>
                  <a:pt x="650" y="276"/>
                  <a:pt x="658" y="276"/>
                </a:cubicBezTo>
                <a:cubicBezTo>
                  <a:pt x="666" y="276"/>
                  <a:pt x="719" y="274"/>
                  <a:pt x="719" y="274"/>
                </a:cubicBezTo>
                <a:cubicBezTo>
                  <a:pt x="719" y="274"/>
                  <a:pt x="707" y="325"/>
                  <a:pt x="640" y="357"/>
                </a:cubicBezTo>
                <a:cubicBezTo>
                  <a:pt x="640" y="357"/>
                  <a:pt x="633" y="382"/>
                  <a:pt x="604" y="398"/>
                </a:cubicBezTo>
                <a:cubicBezTo>
                  <a:pt x="575" y="415"/>
                  <a:pt x="584" y="421"/>
                  <a:pt x="577" y="434"/>
                </a:cubicBezTo>
                <a:cubicBezTo>
                  <a:pt x="571" y="446"/>
                  <a:pt x="544" y="465"/>
                  <a:pt x="536" y="494"/>
                </a:cubicBezTo>
                <a:cubicBezTo>
                  <a:pt x="529" y="524"/>
                  <a:pt x="498" y="644"/>
                  <a:pt x="480" y="663"/>
                </a:cubicBezTo>
                <a:cubicBezTo>
                  <a:pt x="462" y="681"/>
                  <a:pt x="447" y="728"/>
                  <a:pt x="428" y="711"/>
                </a:cubicBezTo>
                <a:cubicBezTo>
                  <a:pt x="409" y="695"/>
                  <a:pt x="354" y="646"/>
                  <a:pt x="325" y="639"/>
                </a:cubicBezTo>
                <a:cubicBezTo>
                  <a:pt x="296" y="633"/>
                  <a:pt x="200" y="600"/>
                  <a:pt x="199" y="590"/>
                </a:cubicBezTo>
                <a:cubicBezTo>
                  <a:pt x="198" y="580"/>
                  <a:pt x="199" y="542"/>
                  <a:pt x="188" y="531"/>
                </a:cubicBezTo>
                <a:cubicBezTo>
                  <a:pt x="177" y="520"/>
                  <a:pt x="176" y="508"/>
                  <a:pt x="152" y="512"/>
                </a:cubicBezTo>
                <a:cubicBezTo>
                  <a:pt x="129" y="517"/>
                  <a:pt x="83" y="556"/>
                  <a:pt x="60" y="566"/>
                </a:cubicBezTo>
                <a:cubicBezTo>
                  <a:pt x="38" y="576"/>
                  <a:pt x="0" y="634"/>
                  <a:pt x="16" y="645"/>
                </a:cubicBezTo>
                <a:cubicBezTo>
                  <a:pt x="33" y="656"/>
                  <a:pt x="43" y="660"/>
                  <a:pt x="68" y="647"/>
                </a:cubicBezTo>
                <a:cubicBezTo>
                  <a:pt x="94" y="634"/>
                  <a:pt x="101" y="643"/>
                  <a:pt x="113" y="644"/>
                </a:cubicBezTo>
                <a:cubicBezTo>
                  <a:pt x="124" y="645"/>
                  <a:pt x="141" y="657"/>
                  <a:pt x="146" y="652"/>
                </a:cubicBezTo>
                <a:cubicBezTo>
                  <a:pt x="150" y="646"/>
                  <a:pt x="150" y="639"/>
                  <a:pt x="150" y="639"/>
                </a:cubicBezTo>
                <a:cubicBezTo>
                  <a:pt x="150" y="639"/>
                  <a:pt x="149" y="632"/>
                  <a:pt x="166" y="639"/>
                </a:cubicBezTo>
                <a:cubicBezTo>
                  <a:pt x="182" y="647"/>
                  <a:pt x="287" y="732"/>
                  <a:pt x="327" y="754"/>
                </a:cubicBezTo>
                <a:cubicBezTo>
                  <a:pt x="367" y="777"/>
                  <a:pt x="380" y="783"/>
                  <a:pt x="396" y="793"/>
                </a:cubicBezTo>
                <a:cubicBezTo>
                  <a:pt x="411" y="803"/>
                  <a:pt x="452" y="840"/>
                  <a:pt x="487" y="798"/>
                </a:cubicBezTo>
                <a:cubicBezTo>
                  <a:pt x="521" y="756"/>
                  <a:pt x="591" y="707"/>
                  <a:pt x="597" y="706"/>
                </a:cubicBezTo>
                <a:cubicBezTo>
                  <a:pt x="604" y="705"/>
                  <a:pt x="629" y="694"/>
                  <a:pt x="643" y="689"/>
                </a:cubicBezTo>
                <a:cubicBezTo>
                  <a:pt x="656" y="685"/>
                  <a:pt x="669" y="680"/>
                  <a:pt x="669" y="680"/>
                </a:cubicBezTo>
                <a:cubicBezTo>
                  <a:pt x="674" y="658"/>
                  <a:pt x="674" y="658"/>
                  <a:pt x="674" y="658"/>
                </a:cubicBezTo>
                <a:cubicBezTo>
                  <a:pt x="674" y="658"/>
                  <a:pt x="710" y="695"/>
                  <a:pt x="721" y="691"/>
                </a:cubicBezTo>
                <a:cubicBezTo>
                  <a:pt x="732" y="688"/>
                  <a:pt x="758" y="679"/>
                  <a:pt x="758" y="679"/>
                </a:cubicBezTo>
                <a:cubicBezTo>
                  <a:pt x="758" y="679"/>
                  <a:pt x="786" y="668"/>
                  <a:pt x="791" y="679"/>
                </a:cubicBezTo>
                <a:cubicBezTo>
                  <a:pt x="795" y="690"/>
                  <a:pt x="863" y="740"/>
                  <a:pt x="865" y="746"/>
                </a:cubicBezTo>
                <a:cubicBezTo>
                  <a:pt x="867" y="751"/>
                  <a:pt x="883" y="867"/>
                  <a:pt x="908" y="894"/>
                </a:cubicBezTo>
                <a:cubicBezTo>
                  <a:pt x="934" y="920"/>
                  <a:pt x="951" y="1009"/>
                  <a:pt x="952" y="1016"/>
                </a:cubicBezTo>
                <a:cubicBezTo>
                  <a:pt x="953" y="1022"/>
                  <a:pt x="940" y="1016"/>
                  <a:pt x="932" y="1037"/>
                </a:cubicBezTo>
                <a:cubicBezTo>
                  <a:pt x="925" y="1058"/>
                  <a:pt x="919" y="1085"/>
                  <a:pt x="926" y="1093"/>
                </a:cubicBezTo>
                <a:cubicBezTo>
                  <a:pt x="932" y="1101"/>
                  <a:pt x="953" y="1119"/>
                  <a:pt x="984" y="1119"/>
                </a:cubicBezTo>
                <a:cubicBezTo>
                  <a:pt x="1015" y="1119"/>
                  <a:pt x="1038" y="1135"/>
                  <a:pt x="1054" y="1138"/>
                </a:cubicBezTo>
                <a:cubicBezTo>
                  <a:pt x="1071" y="1142"/>
                  <a:pt x="1156" y="1174"/>
                  <a:pt x="1164" y="1133"/>
                </a:cubicBezTo>
                <a:cubicBezTo>
                  <a:pt x="1164" y="1133"/>
                  <a:pt x="1173" y="1115"/>
                  <a:pt x="1135" y="1096"/>
                </a:cubicBezTo>
                <a:close/>
                <a:moveTo>
                  <a:pt x="566" y="274"/>
                </a:moveTo>
                <a:cubicBezTo>
                  <a:pt x="560" y="278"/>
                  <a:pt x="555" y="278"/>
                  <a:pt x="555" y="278"/>
                </a:cubicBezTo>
                <a:cubicBezTo>
                  <a:pt x="555" y="278"/>
                  <a:pt x="564" y="265"/>
                  <a:pt x="580" y="261"/>
                </a:cubicBezTo>
                <a:cubicBezTo>
                  <a:pt x="580" y="261"/>
                  <a:pt x="572" y="270"/>
                  <a:pt x="566" y="274"/>
                </a:cubicBezTo>
                <a:close/>
              </a:path>
            </a:pathLst>
          </a:custGeom>
          <a:solidFill>
            <a:srgbClr val="23ADB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13">
            <a:extLst>
              <a:ext uri="{FF2B5EF4-FFF2-40B4-BE49-F238E27FC236}">
                <a16:creationId xmlns:a16="http://schemas.microsoft.com/office/drawing/2014/main" id="{E2C4C7C4-822A-7549-A561-D3643F2ADAA1}"/>
              </a:ext>
            </a:extLst>
          </p:cNvPr>
          <p:cNvSpPr>
            <a:spLocks noEditPoints="1"/>
          </p:cNvSpPr>
          <p:nvPr/>
        </p:nvSpPr>
        <p:spPr bwMode="auto">
          <a:xfrm>
            <a:off x="6276801" y="3573868"/>
            <a:ext cx="692363" cy="997786"/>
          </a:xfrm>
          <a:custGeom>
            <a:avLst/>
            <a:gdLst/>
            <a:ahLst/>
            <a:cxnLst>
              <a:cxn ang="0">
                <a:pos x="934" y="1345"/>
              </a:cxn>
              <a:cxn ang="0">
                <a:pos x="886" y="1265"/>
              </a:cxn>
              <a:cxn ang="0">
                <a:pos x="835" y="1135"/>
              </a:cxn>
              <a:cxn ang="0">
                <a:pos x="809" y="944"/>
              </a:cxn>
              <a:cxn ang="0">
                <a:pos x="776" y="873"/>
              </a:cxn>
              <a:cxn ang="0">
                <a:pos x="763" y="849"/>
              </a:cxn>
              <a:cxn ang="0">
                <a:pos x="658" y="696"/>
              </a:cxn>
              <a:cxn ang="0">
                <a:pos x="657" y="693"/>
              </a:cxn>
              <a:cxn ang="0">
                <a:pos x="677" y="612"/>
              </a:cxn>
              <a:cxn ang="0">
                <a:pos x="725" y="338"/>
              </a:cxn>
              <a:cxn ang="0">
                <a:pos x="920" y="390"/>
              </a:cxn>
              <a:cxn ang="0">
                <a:pos x="828" y="167"/>
              </a:cxn>
              <a:cxn ang="0">
                <a:pos x="786" y="106"/>
              </a:cxn>
              <a:cxn ang="0">
                <a:pos x="746" y="122"/>
              </a:cxn>
              <a:cxn ang="0">
                <a:pos x="728" y="130"/>
              </a:cxn>
              <a:cxn ang="0">
                <a:pos x="709" y="65"/>
              </a:cxn>
              <a:cxn ang="0">
                <a:pos x="556" y="161"/>
              </a:cxn>
              <a:cxn ang="0">
                <a:pos x="571" y="221"/>
              </a:cxn>
              <a:cxn ang="0">
                <a:pos x="523" y="287"/>
              </a:cxn>
              <a:cxn ang="0">
                <a:pos x="382" y="392"/>
              </a:cxn>
              <a:cxn ang="0">
                <a:pos x="281" y="572"/>
              </a:cxn>
              <a:cxn ang="0">
                <a:pos x="250" y="634"/>
              </a:cxn>
              <a:cxn ang="0">
                <a:pos x="273" y="653"/>
              </a:cxn>
              <a:cxn ang="0">
                <a:pos x="313" y="612"/>
              </a:cxn>
              <a:cxn ang="0">
                <a:pos x="428" y="437"/>
              </a:cxn>
              <a:cxn ang="0">
                <a:pos x="502" y="409"/>
              </a:cxn>
              <a:cxn ang="0">
                <a:pos x="467" y="582"/>
              </a:cxn>
              <a:cxn ang="0">
                <a:pos x="411" y="701"/>
              </a:cxn>
              <a:cxn ang="0">
                <a:pos x="406" y="721"/>
              </a:cxn>
              <a:cxn ang="0">
                <a:pos x="410" y="835"/>
              </a:cxn>
              <a:cxn ang="0">
                <a:pos x="415" y="929"/>
              </a:cxn>
              <a:cxn ang="0">
                <a:pos x="260" y="981"/>
              </a:cxn>
              <a:cxn ang="0">
                <a:pos x="117" y="935"/>
              </a:cxn>
              <a:cxn ang="0">
                <a:pos x="84" y="918"/>
              </a:cxn>
              <a:cxn ang="0">
                <a:pos x="6" y="1046"/>
              </a:cxn>
              <a:cxn ang="0">
                <a:pos x="96" y="1064"/>
              </a:cxn>
              <a:cxn ang="0">
                <a:pos x="127" y="1034"/>
              </a:cxn>
              <a:cxn ang="0">
                <a:pos x="341" y="1074"/>
              </a:cxn>
              <a:cxn ang="0">
                <a:pos x="517" y="989"/>
              </a:cxn>
              <a:cxn ang="0">
                <a:pos x="567" y="919"/>
              </a:cxn>
              <a:cxn ang="0">
                <a:pos x="625" y="923"/>
              </a:cxn>
              <a:cxn ang="0">
                <a:pos x="741" y="1110"/>
              </a:cxn>
              <a:cxn ang="0">
                <a:pos x="781" y="1292"/>
              </a:cxn>
              <a:cxn ang="0">
                <a:pos x="778" y="1335"/>
              </a:cxn>
              <a:cxn ang="0">
                <a:pos x="972" y="1414"/>
              </a:cxn>
              <a:cxn ang="0">
                <a:pos x="744" y="193"/>
              </a:cxn>
              <a:cxn ang="0">
                <a:pos x="794" y="209"/>
              </a:cxn>
              <a:cxn ang="0">
                <a:pos x="805" y="270"/>
              </a:cxn>
              <a:cxn ang="0">
                <a:pos x="738" y="215"/>
              </a:cxn>
            </a:cxnLst>
            <a:rect l="0" t="0" r="r" b="b"/>
            <a:pathLst>
              <a:path w="988" h="1423">
                <a:moveTo>
                  <a:pt x="968" y="1385"/>
                </a:moveTo>
                <a:cubicBezTo>
                  <a:pt x="948" y="1368"/>
                  <a:pt x="937" y="1350"/>
                  <a:pt x="934" y="1345"/>
                </a:cubicBezTo>
                <a:cubicBezTo>
                  <a:pt x="931" y="1339"/>
                  <a:pt x="902" y="1312"/>
                  <a:pt x="895" y="1301"/>
                </a:cubicBezTo>
                <a:cubicBezTo>
                  <a:pt x="887" y="1291"/>
                  <a:pt x="895" y="1269"/>
                  <a:pt x="886" y="1265"/>
                </a:cubicBezTo>
                <a:cubicBezTo>
                  <a:pt x="877" y="1262"/>
                  <a:pt x="870" y="1275"/>
                  <a:pt x="870" y="1275"/>
                </a:cubicBezTo>
                <a:cubicBezTo>
                  <a:pt x="870" y="1275"/>
                  <a:pt x="833" y="1161"/>
                  <a:pt x="835" y="1135"/>
                </a:cubicBezTo>
                <a:cubicBezTo>
                  <a:pt x="837" y="1110"/>
                  <a:pt x="831" y="1058"/>
                  <a:pt x="820" y="1039"/>
                </a:cubicBezTo>
                <a:cubicBezTo>
                  <a:pt x="808" y="1020"/>
                  <a:pt x="810" y="957"/>
                  <a:pt x="809" y="944"/>
                </a:cubicBezTo>
                <a:cubicBezTo>
                  <a:pt x="807" y="930"/>
                  <a:pt x="793" y="914"/>
                  <a:pt x="793" y="914"/>
                </a:cubicBezTo>
                <a:cubicBezTo>
                  <a:pt x="793" y="914"/>
                  <a:pt x="787" y="890"/>
                  <a:pt x="776" y="873"/>
                </a:cubicBezTo>
                <a:cubicBezTo>
                  <a:pt x="771" y="864"/>
                  <a:pt x="767" y="857"/>
                  <a:pt x="762" y="850"/>
                </a:cubicBezTo>
                <a:cubicBezTo>
                  <a:pt x="763" y="849"/>
                  <a:pt x="763" y="849"/>
                  <a:pt x="763" y="849"/>
                </a:cubicBezTo>
                <a:cubicBezTo>
                  <a:pt x="763" y="849"/>
                  <a:pt x="702" y="742"/>
                  <a:pt x="677" y="721"/>
                </a:cubicBezTo>
                <a:cubicBezTo>
                  <a:pt x="666" y="711"/>
                  <a:pt x="661" y="704"/>
                  <a:pt x="658" y="696"/>
                </a:cubicBezTo>
                <a:cubicBezTo>
                  <a:pt x="660" y="696"/>
                  <a:pt x="660" y="696"/>
                  <a:pt x="660" y="696"/>
                </a:cubicBezTo>
                <a:cubicBezTo>
                  <a:pt x="659" y="695"/>
                  <a:pt x="658" y="694"/>
                  <a:pt x="657" y="693"/>
                </a:cubicBezTo>
                <a:cubicBezTo>
                  <a:pt x="656" y="687"/>
                  <a:pt x="656" y="680"/>
                  <a:pt x="656" y="670"/>
                </a:cubicBezTo>
                <a:cubicBezTo>
                  <a:pt x="661" y="654"/>
                  <a:pt x="672" y="633"/>
                  <a:pt x="677" y="612"/>
                </a:cubicBezTo>
                <a:cubicBezTo>
                  <a:pt x="685" y="577"/>
                  <a:pt x="719" y="465"/>
                  <a:pt x="716" y="437"/>
                </a:cubicBezTo>
                <a:cubicBezTo>
                  <a:pt x="713" y="408"/>
                  <a:pt x="724" y="342"/>
                  <a:pt x="725" y="338"/>
                </a:cubicBezTo>
                <a:cubicBezTo>
                  <a:pt x="726" y="333"/>
                  <a:pt x="783" y="378"/>
                  <a:pt x="827" y="384"/>
                </a:cubicBezTo>
                <a:cubicBezTo>
                  <a:pt x="870" y="391"/>
                  <a:pt x="900" y="407"/>
                  <a:pt x="920" y="390"/>
                </a:cubicBezTo>
                <a:cubicBezTo>
                  <a:pt x="939" y="373"/>
                  <a:pt x="930" y="332"/>
                  <a:pt x="920" y="313"/>
                </a:cubicBezTo>
                <a:cubicBezTo>
                  <a:pt x="910" y="293"/>
                  <a:pt x="838" y="177"/>
                  <a:pt x="828" y="167"/>
                </a:cubicBezTo>
                <a:cubicBezTo>
                  <a:pt x="818" y="156"/>
                  <a:pt x="819" y="156"/>
                  <a:pt x="817" y="146"/>
                </a:cubicBezTo>
                <a:cubicBezTo>
                  <a:pt x="815" y="136"/>
                  <a:pt x="793" y="106"/>
                  <a:pt x="786" y="106"/>
                </a:cubicBezTo>
                <a:cubicBezTo>
                  <a:pt x="778" y="106"/>
                  <a:pt x="768" y="104"/>
                  <a:pt x="766" y="110"/>
                </a:cubicBezTo>
                <a:cubicBezTo>
                  <a:pt x="766" y="110"/>
                  <a:pt x="746" y="98"/>
                  <a:pt x="746" y="122"/>
                </a:cubicBezTo>
                <a:cubicBezTo>
                  <a:pt x="746" y="122"/>
                  <a:pt x="744" y="125"/>
                  <a:pt x="735" y="124"/>
                </a:cubicBezTo>
                <a:cubicBezTo>
                  <a:pt x="729" y="124"/>
                  <a:pt x="728" y="127"/>
                  <a:pt x="728" y="130"/>
                </a:cubicBezTo>
                <a:cubicBezTo>
                  <a:pt x="723" y="125"/>
                  <a:pt x="715" y="116"/>
                  <a:pt x="716" y="108"/>
                </a:cubicBezTo>
                <a:cubicBezTo>
                  <a:pt x="717" y="95"/>
                  <a:pt x="714" y="77"/>
                  <a:pt x="709" y="65"/>
                </a:cubicBezTo>
                <a:cubicBezTo>
                  <a:pt x="698" y="41"/>
                  <a:pt x="620" y="0"/>
                  <a:pt x="560" y="60"/>
                </a:cubicBezTo>
                <a:cubicBezTo>
                  <a:pt x="560" y="60"/>
                  <a:pt x="531" y="118"/>
                  <a:pt x="556" y="161"/>
                </a:cubicBezTo>
                <a:cubicBezTo>
                  <a:pt x="581" y="204"/>
                  <a:pt x="583" y="193"/>
                  <a:pt x="581" y="201"/>
                </a:cubicBezTo>
                <a:cubicBezTo>
                  <a:pt x="578" y="210"/>
                  <a:pt x="575" y="212"/>
                  <a:pt x="571" y="221"/>
                </a:cubicBezTo>
                <a:cubicBezTo>
                  <a:pt x="566" y="229"/>
                  <a:pt x="552" y="242"/>
                  <a:pt x="549" y="243"/>
                </a:cubicBezTo>
                <a:cubicBezTo>
                  <a:pt x="546" y="245"/>
                  <a:pt x="524" y="275"/>
                  <a:pt x="523" y="287"/>
                </a:cubicBezTo>
                <a:cubicBezTo>
                  <a:pt x="522" y="299"/>
                  <a:pt x="504" y="314"/>
                  <a:pt x="491" y="317"/>
                </a:cubicBezTo>
                <a:cubicBezTo>
                  <a:pt x="459" y="324"/>
                  <a:pt x="397" y="384"/>
                  <a:pt x="382" y="392"/>
                </a:cubicBezTo>
                <a:cubicBezTo>
                  <a:pt x="370" y="399"/>
                  <a:pt x="372" y="412"/>
                  <a:pt x="354" y="428"/>
                </a:cubicBezTo>
                <a:cubicBezTo>
                  <a:pt x="336" y="444"/>
                  <a:pt x="293" y="562"/>
                  <a:pt x="281" y="572"/>
                </a:cubicBezTo>
                <a:cubicBezTo>
                  <a:pt x="269" y="582"/>
                  <a:pt x="256" y="608"/>
                  <a:pt x="256" y="617"/>
                </a:cubicBezTo>
                <a:cubicBezTo>
                  <a:pt x="256" y="617"/>
                  <a:pt x="244" y="627"/>
                  <a:pt x="250" y="634"/>
                </a:cubicBezTo>
                <a:cubicBezTo>
                  <a:pt x="255" y="640"/>
                  <a:pt x="255" y="648"/>
                  <a:pt x="263" y="648"/>
                </a:cubicBezTo>
                <a:cubicBezTo>
                  <a:pt x="263" y="648"/>
                  <a:pt x="269" y="656"/>
                  <a:pt x="273" y="653"/>
                </a:cubicBezTo>
                <a:cubicBezTo>
                  <a:pt x="273" y="653"/>
                  <a:pt x="285" y="661"/>
                  <a:pt x="293" y="659"/>
                </a:cubicBezTo>
                <a:cubicBezTo>
                  <a:pt x="302" y="657"/>
                  <a:pt x="317" y="659"/>
                  <a:pt x="313" y="612"/>
                </a:cubicBezTo>
                <a:cubicBezTo>
                  <a:pt x="308" y="566"/>
                  <a:pt x="351" y="547"/>
                  <a:pt x="368" y="517"/>
                </a:cubicBezTo>
                <a:cubicBezTo>
                  <a:pt x="385" y="486"/>
                  <a:pt x="428" y="445"/>
                  <a:pt x="428" y="437"/>
                </a:cubicBezTo>
                <a:cubicBezTo>
                  <a:pt x="428" y="437"/>
                  <a:pt x="463" y="438"/>
                  <a:pt x="488" y="418"/>
                </a:cubicBezTo>
                <a:cubicBezTo>
                  <a:pt x="513" y="399"/>
                  <a:pt x="502" y="409"/>
                  <a:pt x="502" y="409"/>
                </a:cubicBezTo>
                <a:cubicBezTo>
                  <a:pt x="502" y="409"/>
                  <a:pt x="508" y="447"/>
                  <a:pt x="492" y="471"/>
                </a:cubicBezTo>
                <a:cubicBezTo>
                  <a:pt x="475" y="495"/>
                  <a:pt x="467" y="564"/>
                  <a:pt x="467" y="582"/>
                </a:cubicBezTo>
                <a:cubicBezTo>
                  <a:pt x="467" y="582"/>
                  <a:pt x="435" y="621"/>
                  <a:pt x="428" y="648"/>
                </a:cubicBezTo>
                <a:cubicBezTo>
                  <a:pt x="424" y="660"/>
                  <a:pt x="417" y="680"/>
                  <a:pt x="411" y="701"/>
                </a:cubicBezTo>
                <a:cubicBezTo>
                  <a:pt x="410" y="702"/>
                  <a:pt x="410" y="702"/>
                  <a:pt x="410" y="702"/>
                </a:cubicBezTo>
                <a:cubicBezTo>
                  <a:pt x="410" y="702"/>
                  <a:pt x="408" y="709"/>
                  <a:pt x="406" y="721"/>
                </a:cubicBezTo>
                <a:cubicBezTo>
                  <a:pt x="402" y="737"/>
                  <a:pt x="400" y="753"/>
                  <a:pt x="401" y="766"/>
                </a:cubicBezTo>
                <a:cubicBezTo>
                  <a:pt x="400" y="788"/>
                  <a:pt x="402" y="813"/>
                  <a:pt x="410" y="835"/>
                </a:cubicBezTo>
                <a:cubicBezTo>
                  <a:pt x="414" y="845"/>
                  <a:pt x="418" y="852"/>
                  <a:pt x="423" y="859"/>
                </a:cubicBezTo>
                <a:cubicBezTo>
                  <a:pt x="419" y="888"/>
                  <a:pt x="414" y="919"/>
                  <a:pt x="415" y="929"/>
                </a:cubicBezTo>
                <a:cubicBezTo>
                  <a:pt x="417" y="946"/>
                  <a:pt x="425" y="1005"/>
                  <a:pt x="394" y="985"/>
                </a:cubicBezTo>
                <a:cubicBezTo>
                  <a:pt x="363" y="965"/>
                  <a:pt x="303" y="976"/>
                  <a:pt x="260" y="981"/>
                </a:cubicBezTo>
                <a:cubicBezTo>
                  <a:pt x="217" y="985"/>
                  <a:pt x="155" y="976"/>
                  <a:pt x="146" y="968"/>
                </a:cubicBezTo>
                <a:cubicBezTo>
                  <a:pt x="138" y="959"/>
                  <a:pt x="129" y="942"/>
                  <a:pt x="117" y="935"/>
                </a:cubicBezTo>
                <a:cubicBezTo>
                  <a:pt x="105" y="927"/>
                  <a:pt x="102" y="922"/>
                  <a:pt x="102" y="922"/>
                </a:cubicBezTo>
                <a:cubicBezTo>
                  <a:pt x="102" y="922"/>
                  <a:pt x="99" y="917"/>
                  <a:pt x="84" y="918"/>
                </a:cubicBezTo>
                <a:cubicBezTo>
                  <a:pt x="69" y="920"/>
                  <a:pt x="52" y="944"/>
                  <a:pt x="43" y="969"/>
                </a:cubicBezTo>
                <a:cubicBezTo>
                  <a:pt x="34" y="994"/>
                  <a:pt x="7" y="1021"/>
                  <a:pt x="6" y="1046"/>
                </a:cubicBezTo>
                <a:cubicBezTo>
                  <a:pt x="5" y="1072"/>
                  <a:pt x="0" y="1141"/>
                  <a:pt x="28" y="1133"/>
                </a:cubicBezTo>
                <a:cubicBezTo>
                  <a:pt x="63" y="1122"/>
                  <a:pt x="79" y="1077"/>
                  <a:pt x="96" y="1064"/>
                </a:cubicBezTo>
                <a:cubicBezTo>
                  <a:pt x="113" y="1050"/>
                  <a:pt x="129" y="1048"/>
                  <a:pt x="129" y="1042"/>
                </a:cubicBezTo>
                <a:cubicBezTo>
                  <a:pt x="128" y="1037"/>
                  <a:pt x="127" y="1034"/>
                  <a:pt x="127" y="1034"/>
                </a:cubicBezTo>
                <a:cubicBezTo>
                  <a:pt x="127" y="1034"/>
                  <a:pt x="149" y="1032"/>
                  <a:pt x="174" y="1038"/>
                </a:cubicBezTo>
                <a:cubicBezTo>
                  <a:pt x="198" y="1044"/>
                  <a:pt x="307" y="1073"/>
                  <a:pt x="341" y="1074"/>
                </a:cubicBezTo>
                <a:cubicBezTo>
                  <a:pt x="374" y="1075"/>
                  <a:pt x="416" y="1102"/>
                  <a:pt x="438" y="1096"/>
                </a:cubicBezTo>
                <a:cubicBezTo>
                  <a:pt x="459" y="1089"/>
                  <a:pt x="489" y="1072"/>
                  <a:pt x="517" y="989"/>
                </a:cubicBezTo>
                <a:cubicBezTo>
                  <a:pt x="517" y="989"/>
                  <a:pt x="539" y="942"/>
                  <a:pt x="548" y="935"/>
                </a:cubicBezTo>
                <a:cubicBezTo>
                  <a:pt x="556" y="928"/>
                  <a:pt x="567" y="919"/>
                  <a:pt x="567" y="919"/>
                </a:cubicBezTo>
                <a:cubicBezTo>
                  <a:pt x="567" y="919"/>
                  <a:pt x="582" y="935"/>
                  <a:pt x="595" y="932"/>
                </a:cubicBezTo>
                <a:cubicBezTo>
                  <a:pt x="607" y="928"/>
                  <a:pt x="617" y="921"/>
                  <a:pt x="625" y="923"/>
                </a:cubicBezTo>
                <a:cubicBezTo>
                  <a:pt x="633" y="926"/>
                  <a:pt x="705" y="950"/>
                  <a:pt x="714" y="971"/>
                </a:cubicBezTo>
                <a:cubicBezTo>
                  <a:pt x="724" y="992"/>
                  <a:pt x="721" y="1086"/>
                  <a:pt x="741" y="1110"/>
                </a:cubicBezTo>
                <a:cubicBezTo>
                  <a:pt x="761" y="1133"/>
                  <a:pt x="799" y="1225"/>
                  <a:pt x="798" y="1257"/>
                </a:cubicBezTo>
                <a:cubicBezTo>
                  <a:pt x="798" y="1257"/>
                  <a:pt x="784" y="1278"/>
                  <a:pt x="781" y="1292"/>
                </a:cubicBezTo>
                <a:cubicBezTo>
                  <a:pt x="777" y="1307"/>
                  <a:pt x="771" y="1304"/>
                  <a:pt x="770" y="1314"/>
                </a:cubicBezTo>
                <a:cubicBezTo>
                  <a:pt x="768" y="1323"/>
                  <a:pt x="763" y="1328"/>
                  <a:pt x="778" y="1335"/>
                </a:cubicBezTo>
                <a:cubicBezTo>
                  <a:pt x="793" y="1343"/>
                  <a:pt x="839" y="1371"/>
                  <a:pt x="861" y="1379"/>
                </a:cubicBezTo>
                <a:cubicBezTo>
                  <a:pt x="884" y="1387"/>
                  <a:pt x="957" y="1423"/>
                  <a:pt x="972" y="1414"/>
                </a:cubicBezTo>
                <a:cubicBezTo>
                  <a:pt x="988" y="1406"/>
                  <a:pt x="988" y="1402"/>
                  <a:pt x="968" y="1385"/>
                </a:cubicBezTo>
                <a:close/>
                <a:moveTo>
                  <a:pt x="744" y="193"/>
                </a:moveTo>
                <a:cubicBezTo>
                  <a:pt x="753" y="196"/>
                  <a:pt x="763" y="199"/>
                  <a:pt x="770" y="199"/>
                </a:cubicBezTo>
                <a:cubicBezTo>
                  <a:pt x="789" y="199"/>
                  <a:pt x="791" y="197"/>
                  <a:pt x="794" y="209"/>
                </a:cubicBezTo>
                <a:cubicBezTo>
                  <a:pt x="797" y="221"/>
                  <a:pt x="829" y="257"/>
                  <a:pt x="829" y="278"/>
                </a:cubicBezTo>
                <a:cubicBezTo>
                  <a:pt x="829" y="278"/>
                  <a:pt x="821" y="281"/>
                  <a:pt x="805" y="270"/>
                </a:cubicBezTo>
                <a:cubicBezTo>
                  <a:pt x="789" y="258"/>
                  <a:pt x="783" y="270"/>
                  <a:pt x="758" y="238"/>
                </a:cubicBezTo>
                <a:cubicBezTo>
                  <a:pt x="746" y="223"/>
                  <a:pt x="741" y="217"/>
                  <a:pt x="738" y="215"/>
                </a:cubicBezTo>
                <a:cubicBezTo>
                  <a:pt x="741" y="214"/>
                  <a:pt x="747" y="210"/>
                  <a:pt x="744" y="193"/>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15">
            <a:extLst>
              <a:ext uri="{FF2B5EF4-FFF2-40B4-BE49-F238E27FC236}">
                <a16:creationId xmlns:a16="http://schemas.microsoft.com/office/drawing/2014/main" id="{B8D93D54-17F1-4F4C-9866-E2649FFBE45B}"/>
              </a:ext>
            </a:extLst>
          </p:cNvPr>
          <p:cNvSpPr>
            <a:spLocks/>
          </p:cNvSpPr>
          <p:nvPr/>
        </p:nvSpPr>
        <p:spPr bwMode="auto">
          <a:xfrm>
            <a:off x="7068888" y="3643262"/>
            <a:ext cx="717180" cy="950768"/>
          </a:xfrm>
          <a:custGeom>
            <a:avLst/>
            <a:gdLst/>
            <a:ahLst/>
            <a:cxnLst>
              <a:cxn ang="0">
                <a:pos x="969" y="1211"/>
              </a:cxn>
              <a:cxn ang="0">
                <a:pos x="922" y="1126"/>
              </a:cxn>
              <a:cxn ang="0">
                <a:pos x="876" y="987"/>
              </a:cxn>
              <a:cxn ang="0">
                <a:pos x="853" y="736"/>
              </a:cxn>
              <a:cxn ang="0">
                <a:pos x="737" y="658"/>
              </a:cxn>
              <a:cxn ang="0">
                <a:pos x="657" y="651"/>
              </a:cxn>
              <a:cxn ang="0">
                <a:pos x="660" y="514"/>
              </a:cxn>
              <a:cxn ang="0">
                <a:pos x="679" y="328"/>
              </a:cxn>
              <a:cxn ang="0">
                <a:pos x="651" y="244"/>
              </a:cxn>
              <a:cxn ang="0">
                <a:pos x="620" y="211"/>
              </a:cxn>
              <a:cxn ang="0">
                <a:pos x="639" y="168"/>
              </a:cxn>
              <a:cxn ang="0">
                <a:pos x="635" y="148"/>
              </a:cxn>
              <a:cxn ang="0">
                <a:pos x="633" y="126"/>
              </a:cxn>
              <a:cxn ang="0">
                <a:pos x="611" y="95"/>
              </a:cxn>
              <a:cxn ang="0">
                <a:pos x="605" y="59"/>
              </a:cxn>
              <a:cxn ang="0">
                <a:pos x="509" y="13"/>
              </a:cxn>
              <a:cxn ang="0">
                <a:pos x="483" y="22"/>
              </a:cxn>
              <a:cxn ang="0">
                <a:pos x="493" y="188"/>
              </a:cxn>
              <a:cxn ang="0">
                <a:pos x="358" y="327"/>
              </a:cxn>
              <a:cxn ang="0">
                <a:pos x="285" y="588"/>
              </a:cxn>
              <a:cxn ang="0">
                <a:pos x="302" y="689"/>
              </a:cxn>
              <a:cxn ang="0">
                <a:pos x="306" y="737"/>
              </a:cxn>
              <a:cxn ang="0">
                <a:pos x="340" y="731"/>
              </a:cxn>
              <a:cxn ang="0">
                <a:pos x="378" y="661"/>
              </a:cxn>
              <a:cxn ang="0">
                <a:pos x="337" y="599"/>
              </a:cxn>
              <a:cxn ang="0">
                <a:pos x="423" y="383"/>
              </a:cxn>
              <a:cxn ang="0">
                <a:pos x="475" y="424"/>
              </a:cxn>
              <a:cxn ang="0">
                <a:pos x="455" y="560"/>
              </a:cxn>
              <a:cxn ang="0">
                <a:pos x="379" y="745"/>
              </a:cxn>
              <a:cxn ang="0">
                <a:pos x="367" y="914"/>
              </a:cxn>
              <a:cxn ang="0">
                <a:pos x="195" y="1055"/>
              </a:cxn>
              <a:cxn ang="0">
                <a:pos x="49" y="1113"/>
              </a:cxn>
              <a:cxn ang="0">
                <a:pos x="12" y="1122"/>
              </a:cxn>
              <a:cxn ang="0">
                <a:pos x="34" y="1277"/>
              </a:cxn>
              <a:cxn ang="0">
                <a:pos x="118" y="1231"/>
              </a:cxn>
              <a:cxn ang="0">
                <a:pos x="123" y="1187"/>
              </a:cxn>
              <a:cxn ang="0">
                <a:pos x="348" y="1084"/>
              </a:cxn>
              <a:cxn ang="0">
                <a:pos x="472" y="929"/>
              </a:cxn>
              <a:cxn ang="0">
                <a:pos x="538" y="878"/>
              </a:cxn>
              <a:cxn ang="0">
                <a:pos x="633" y="827"/>
              </a:cxn>
              <a:cxn ang="0">
                <a:pos x="779" y="955"/>
              </a:cxn>
              <a:cxn ang="0">
                <a:pos x="812" y="1148"/>
              </a:cxn>
              <a:cxn ang="0">
                <a:pos x="807" y="1193"/>
              </a:cxn>
              <a:cxn ang="0">
                <a:pos x="1005" y="1285"/>
              </a:cxn>
            </a:cxnLst>
            <a:rect l="0" t="0" r="r" b="b"/>
            <a:pathLst>
              <a:path w="1023" h="1357">
                <a:moveTo>
                  <a:pt x="1003" y="1254"/>
                </a:moveTo>
                <a:cubicBezTo>
                  <a:pt x="983" y="1235"/>
                  <a:pt x="972" y="1216"/>
                  <a:pt x="969" y="1211"/>
                </a:cubicBezTo>
                <a:cubicBezTo>
                  <a:pt x="966" y="1205"/>
                  <a:pt x="938" y="1175"/>
                  <a:pt x="930" y="1164"/>
                </a:cubicBezTo>
                <a:cubicBezTo>
                  <a:pt x="922" y="1152"/>
                  <a:pt x="932" y="1129"/>
                  <a:pt x="922" y="1126"/>
                </a:cubicBezTo>
                <a:cubicBezTo>
                  <a:pt x="913" y="1122"/>
                  <a:pt x="906" y="1135"/>
                  <a:pt x="906" y="1135"/>
                </a:cubicBezTo>
                <a:cubicBezTo>
                  <a:pt x="906" y="1135"/>
                  <a:pt x="873" y="1013"/>
                  <a:pt x="876" y="987"/>
                </a:cubicBezTo>
                <a:cubicBezTo>
                  <a:pt x="879" y="961"/>
                  <a:pt x="883" y="867"/>
                  <a:pt x="871" y="847"/>
                </a:cubicBezTo>
                <a:cubicBezTo>
                  <a:pt x="860" y="827"/>
                  <a:pt x="854" y="750"/>
                  <a:pt x="853" y="736"/>
                </a:cubicBezTo>
                <a:cubicBezTo>
                  <a:pt x="852" y="722"/>
                  <a:pt x="835" y="694"/>
                  <a:pt x="820" y="680"/>
                </a:cubicBezTo>
                <a:cubicBezTo>
                  <a:pt x="791" y="653"/>
                  <a:pt x="775" y="662"/>
                  <a:pt x="737" y="658"/>
                </a:cubicBezTo>
                <a:cubicBezTo>
                  <a:pt x="722" y="657"/>
                  <a:pt x="704" y="665"/>
                  <a:pt x="688" y="655"/>
                </a:cubicBezTo>
                <a:cubicBezTo>
                  <a:pt x="672" y="646"/>
                  <a:pt x="657" y="651"/>
                  <a:pt x="657" y="651"/>
                </a:cubicBezTo>
                <a:cubicBezTo>
                  <a:pt x="657" y="651"/>
                  <a:pt x="627" y="664"/>
                  <a:pt x="629" y="652"/>
                </a:cubicBezTo>
                <a:cubicBezTo>
                  <a:pt x="631" y="641"/>
                  <a:pt x="659" y="551"/>
                  <a:pt x="660" y="514"/>
                </a:cubicBezTo>
                <a:cubicBezTo>
                  <a:pt x="661" y="477"/>
                  <a:pt x="718" y="559"/>
                  <a:pt x="708" y="420"/>
                </a:cubicBezTo>
                <a:cubicBezTo>
                  <a:pt x="705" y="373"/>
                  <a:pt x="679" y="328"/>
                  <a:pt x="679" y="328"/>
                </a:cubicBezTo>
                <a:cubicBezTo>
                  <a:pt x="679" y="328"/>
                  <a:pt x="687" y="291"/>
                  <a:pt x="677" y="276"/>
                </a:cubicBezTo>
                <a:cubicBezTo>
                  <a:pt x="668" y="261"/>
                  <a:pt x="656" y="244"/>
                  <a:pt x="651" y="244"/>
                </a:cubicBezTo>
                <a:cubicBezTo>
                  <a:pt x="646" y="243"/>
                  <a:pt x="638" y="248"/>
                  <a:pt x="638" y="248"/>
                </a:cubicBezTo>
                <a:cubicBezTo>
                  <a:pt x="620" y="211"/>
                  <a:pt x="620" y="211"/>
                  <a:pt x="620" y="211"/>
                </a:cubicBezTo>
                <a:cubicBezTo>
                  <a:pt x="620" y="211"/>
                  <a:pt x="623" y="209"/>
                  <a:pt x="626" y="205"/>
                </a:cubicBezTo>
                <a:cubicBezTo>
                  <a:pt x="639" y="198"/>
                  <a:pt x="653" y="186"/>
                  <a:pt x="639" y="168"/>
                </a:cubicBezTo>
                <a:cubicBezTo>
                  <a:pt x="639" y="168"/>
                  <a:pt x="646" y="155"/>
                  <a:pt x="644" y="151"/>
                </a:cubicBezTo>
                <a:cubicBezTo>
                  <a:pt x="642" y="148"/>
                  <a:pt x="635" y="148"/>
                  <a:pt x="635" y="148"/>
                </a:cubicBezTo>
                <a:cubicBezTo>
                  <a:pt x="635" y="148"/>
                  <a:pt x="642" y="140"/>
                  <a:pt x="640" y="137"/>
                </a:cubicBezTo>
                <a:cubicBezTo>
                  <a:pt x="638" y="135"/>
                  <a:pt x="633" y="126"/>
                  <a:pt x="633" y="126"/>
                </a:cubicBezTo>
                <a:cubicBezTo>
                  <a:pt x="633" y="126"/>
                  <a:pt x="646" y="112"/>
                  <a:pt x="635" y="105"/>
                </a:cubicBezTo>
                <a:cubicBezTo>
                  <a:pt x="628" y="101"/>
                  <a:pt x="617" y="100"/>
                  <a:pt x="611" y="95"/>
                </a:cubicBezTo>
                <a:cubicBezTo>
                  <a:pt x="611" y="93"/>
                  <a:pt x="611" y="91"/>
                  <a:pt x="611" y="90"/>
                </a:cubicBezTo>
                <a:cubicBezTo>
                  <a:pt x="612" y="85"/>
                  <a:pt x="611" y="71"/>
                  <a:pt x="605" y="59"/>
                </a:cubicBezTo>
                <a:cubicBezTo>
                  <a:pt x="603" y="50"/>
                  <a:pt x="599" y="41"/>
                  <a:pt x="590" y="35"/>
                </a:cubicBezTo>
                <a:cubicBezTo>
                  <a:pt x="571" y="22"/>
                  <a:pt x="566" y="0"/>
                  <a:pt x="509" y="13"/>
                </a:cubicBezTo>
                <a:cubicBezTo>
                  <a:pt x="509" y="14"/>
                  <a:pt x="509" y="14"/>
                  <a:pt x="509" y="14"/>
                </a:cubicBezTo>
                <a:cubicBezTo>
                  <a:pt x="501" y="16"/>
                  <a:pt x="493" y="18"/>
                  <a:pt x="483" y="22"/>
                </a:cubicBezTo>
                <a:cubicBezTo>
                  <a:pt x="437" y="42"/>
                  <a:pt x="445" y="114"/>
                  <a:pt x="444" y="120"/>
                </a:cubicBezTo>
                <a:cubicBezTo>
                  <a:pt x="444" y="125"/>
                  <a:pt x="459" y="164"/>
                  <a:pt x="493" y="188"/>
                </a:cubicBezTo>
                <a:cubicBezTo>
                  <a:pt x="493" y="188"/>
                  <a:pt x="467" y="233"/>
                  <a:pt x="432" y="248"/>
                </a:cubicBezTo>
                <a:cubicBezTo>
                  <a:pt x="396" y="263"/>
                  <a:pt x="374" y="314"/>
                  <a:pt x="358" y="327"/>
                </a:cubicBezTo>
                <a:cubicBezTo>
                  <a:pt x="342" y="341"/>
                  <a:pt x="337" y="344"/>
                  <a:pt x="322" y="394"/>
                </a:cubicBezTo>
                <a:cubicBezTo>
                  <a:pt x="307" y="444"/>
                  <a:pt x="285" y="564"/>
                  <a:pt x="285" y="588"/>
                </a:cubicBezTo>
                <a:cubicBezTo>
                  <a:pt x="285" y="611"/>
                  <a:pt x="294" y="619"/>
                  <a:pt x="285" y="638"/>
                </a:cubicBezTo>
                <a:cubicBezTo>
                  <a:pt x="276" y="656"/>
                  <a:pt x="292" y="681"/>
                  <a:pt x="302" y="689"/>
                </a:cubicBezTo>
                <a:cubicBezTo>
                  <a:pt x="312" y="696"/>
                  <a:pt x="285" y="719"/>
                  <a:pt x="288" y="725"/>
                </a:cubicBezTo>
                <a:cubicBezTo>
                  <a:pt x="292" y="730"/>
                  <a:pt x="301" y="741"/>
                  <a:pt x="306" y="737"/>
                </a:cubicBezTo>
                <a:cubicBezTo>
                  <a:pt x="306" y="737"/>
                  <a:pt x="316" y="743"/>
                  <a:pt x="323" y="737"/>
                </a:cubicBezTo>
                <a:cubicBezTo>
                  <a:pt x="323" y="737"/>
                  <a:pt x="331" y="743"/>
                  <a:pt x="340" y="731"/>
                </a:cubicBezTo>
                <a:cubicBezTo>
                  <a:pt x="340" y="731"/>
                  <a:pt x="370" y="715"/>
                  <a:pt x="375" y="702"/>
                </a:cubicBezTo>
                <a:cubicBezTo>
                  <a:pt x="379" y="690"/>
                  <a:pt x="404" y="679"/>
                  <a:pt x="378" y="661"/>
                </a:cubicBezTo>
                <a:cubicBezTo>
                  <a:pt x="378" y="661"/>
                  <a:pt x="379" y="648"/>
                  <a:pt x="357" y="637"/>
                </a:cubicBezTo>
                <a:cubicBezTo>
                  <a:pt x="334" y="627"/>
                  <a:pt x="334" y="616"/>
                  <a:pt x="337" y="599"/>
                </a:cubicBezTo>
                <a:cubicBezTo>
                  <a:pt x="341" y="583"/>
                  <a:pt x="349" y="518"/>
                  <a:pt x="364" y="492"/>
                </a:cubicBezTo>
                <a:cubicBezTo>
                  <a:pt x="379" y="465"/>
                  <a:pt x="422" y="394"/>
                  <a:pt x="423" y="383"/>
                </a:cubicBezTo>
                <a:cubicBezTo>
                  <a:pt x="423" y="372"/>
                  <a:pt x="454" y="366"/>
                  <a:pt x="454" y="366"/>
                </a:cubicBezTo>
                <a:cubicBezTo>
                  <a:pt x="454" y="366"/>
                  <a:pt x="462" y="396"/>
                  <a:pt x="475" y="424"/>
                </a:cubicBezTo>
                <a:cubicBezTo>
                  <a:pt x="487" y="452"/>
                  <a:pt x="471" y="510"/>
                  <a:pt x="466" y="527"/>
                </a:cubicBezTo>
                <a:cubicBezTo>
                  <a:pt x="462" y="544"/>
                  <a:pt x="468" y="538"/>
                  <a:pt x="455" y="560"/>
                </a:cubicBezTo>
                <a:cubicBezTo>
                  <a:pt x="441" y="582"/>
                  <a:pt x="423" y="626"/>
                  <a:pt x="422" y="640"/>
                </a:cubicBezTo>
                <a:cubicBezTo>
                  <a:pt x="420" y="653"/>
                  <a:pt x="378" y="723"/>
                  <a:pt x="379" y="745"/>
                </a:cubicBezTo>
                <a:cubicBezTo>
                  <a:pt x="379" y="754"/>
                  <a:pt x="380" y="762"/>
                  <a:pt x="381" y="770"/>
                </a:cubicBezTo>
                <a:cubicBezTo>
                  <a:pt x="373" y="814"/>
                  <a:pt x="363" y="901"/>
                  <a:pt x="367" y="914"/>
                </a:cubicBezTo>
                <a:cubicBezTo>
                  <a:pt x="378" y="947"/>
                  <a:pt x="364" y="987"/>
                  <a:pt x="325" y="991"/>
                </a:cubicBezTo>
                <a:cubicBezTo>
                  <a:pt x="287" y="995"/>
                  <a:pt x="227" y="1022"/>
                  <a:pt x="195" y="1055"/>
                </a:cubicBezTo>
                <a:cubicBezTo>
                  <a:pt x="164" y="1087"/>
                  <a:pt x="108" y="1121"/>
                  <a:pt x="95" y="1120"/>
                </a:cubicBezTo>
                <a:cubicBezTo>
                  <a:pt x="82" y="1119"/>
                  <a:pt x="64" y="1111"/>
                  <a:pt x="49" y="1113"/>
                </a:cubicBezTo>
                <a:cubicBezTo>
                  <a:pt x="35" y="1115"/>
                  <a:pt x="29" y="1113"/>
                  <a:pt x="29" y="1113"/>
                </a:cubicBezTo>
                <a:cubicBezTo>
                  <a:pt x="29" y="1113"/>
                  <a:pt x="23" y="1110"/>
                  <a:pt x="12" y="1122"/>
                </a:cubicBezTo>
                <a:cubicBezTo>
                  <a:pt x="0" y="1133"/>
                  <a:pt x="3" y="1163"/>
                  <a:pt x="13" y="1190"/>
                </a:cubicBezTo>
                <a:cubicBezTo>
                  <a:pt x="22" y="1216"/>
                  <a:pt x="18" y="1256"/>
                  <a:pt x="34" y="1277"/>
                </a:cubicBezTo>
                <a:cubicBezTo>
                  <a:pt x="50" y="1298"/>
                  <a:pt x="93" y="1357"/>
                  <a:pt x="109" y="1332"/>
                </a:cubicBezTo>
                <a:cubicBezTo>
                  <a:pt x="130" y="1300"/>
                  <a:pt x="114" y="1253"/>
                  <a:pt x="118" y="1231"/>
                </a:cubicBezTo>
                <a:cubicBezTo>
                  <a:pt x="123" y="1209"/>
                  <a:pt x="134" y="1196"/>
                  <a:pt x="130" y="1192"/>
                </a:cubicBezTo>
                <a:cubicBezTo>
                  <a:pt x="126" y="1189"/>
                  <a:pt x="123" y="1187"/>
                  <a:pt x="123" y="1187"/>
                </a:cubicBezTo>
                <a:cubicBezTo>
                  <a:pt x="123" y="1187"/>
                  <a:pt x="140" y="1170"/>
                  <a:pt x="163" y="1158"/>
                </a:cubicBezTo>
                <a:cubicBezTo>
                  <a:pt x="187" y="1147"/>
                  <a:pt x="320" y="1105"/>
                  <a:pt x="348" y="1084"/>
                </a:cubicBezTo>
                <a:cubicBezTo>
                  <a:pt x="376" y="1062"/>
                  <a:pt x="415" y="1065"/>
                  <a:pt x="428" y="1045"/>
                </a:cubicBezTo>
                <a:cubicBezTo>
                  <a:pt x="442" y="1025"/>
                  <a:pt x="472" y="1028"/>
                  <a:pt x="472" y="929"/>
                </a:cubicBezTo>
                <a:cubicBezTo>
                  <a:pt x="472" y="929"/>
                  <a:pt x="493" y="897"/>
                  <a:pt x="513" y="866"/>
                </a:cubicBezTo>
                <a:cubicBezTo>
                  <a:pt x="538" y="878"/>
                  <a:pt x="538" y="878"/>
                  <a:pt x="538" y="878"/>
                </a:cubicBezTo>
                <a:cubicBezTo>
                  <a:pt x="538" y="878"/>
                  <a:pt x="552" y="895"/>
                  <a:pt x="565" y="892"/>
                </a:cubicBezTo>
                <a:cubicBezTo>
                  <a:pt x="579" y="889"/>
                  <a:pt x="624" y="824"/>
                  <a:pt x="633" y="827"/>
                </a:cubicBezTo>
                <a:cubicBezTo>
                  <a:pt x="641" y="830"/>
                  <a:pt x="750" y="768"/>
                  <a:pt x="759" y="790"/>
                </a:cubicBezTo>
                <a:cubicBezTo>
                  <a:pt x="768" y="812"/>
                  <a:pt x="760" y="930"/>
                  <a:pt x="779" y="955"/>
                </a:cubicBezTo>
                <a:cubicBezTo>
                  <a:pt x="799" y="981"/>
                  <a:pt x="834" y="1079"/>
                  <a:pt x="832" y="1113"/>
                </a:cubicBezTo>
                <a:cubicBezTo>
                  <a:pt x="832" y="1113"/>
                  <a:pt x="816" y="1134"/>
                  <a:pt x="812" y="1148"/>
                </a:cubicBezTo>
                <a:cubicBezTo>
                  <a:pt x="807" y="1163"/>
                  <a:pt x="801" y="1160"/>
                  <a:pt x="799" y="1170"/>
                </a:cubicBezTo>
                <a:cubicBezTo>
                  <a:pt x="797" y="1179"/>
                  <a:pt x="791" y="1184"/>
                  <a:pt x="807" y="1193"/>
                </a:cubicBezTo>
                <a:cubicBezTo>
                  <a:pt x="822" y="1202"/>
                  <a:pt x="869" y="1233"/>
                  <a:pt x="891" y="1243"/>
                </a:cubicBezTo>
                <a:cubicBezTo>
                  <a:pt x="914" y="1252"/>
                  <a:pt x="989" y="1294"/>
                  <a:pt x="1005" y="1285"/>
                </a:cubicBezTo>
                <a:cubicBezTo>
                  <a:pt x="1022" y="1277"/>
                  <a:pt x="1023" y="1273"/>
                  <a:pt x="1003" y="1254"/>
                </a:cubicBezTo>
                <a:close/>
              </a:path>
            </a:pathLst>
          </a:custGeom>
          <a:solidFill>
            <a:srgbClr val="23ADB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677C1E6-A5E2-2C41-8037-8CAD66621FF0}"/>
              </a:ext>
            </a:extLst>
          </p:cNvPr>
          <p:cNvSpPr/>
          <p:nvPr/>
        </p:nvSpPr>
        <p:spPr>
          <a:xfrm>
            <a:off x="1810630"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19FA113E-BAAB-A94E-9F9C-FEC1FC63E6B9}"/>
              </a:ext>
            </a:extLst>
          </p:cNvPr>
          <p:cNvSpPr/>
          <p:nvPr/>
        </p:nvSpPr>
        <p:spPr>
          <a:xfrm>
            <a:off x="2113778"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2314F679-CA37-064B-90F1-84E3BCEF66D0}"/>
              </a:ext>
            </a:extLst>
          </p:cNvPr>
          <p:cNvSpPr/>
          <p:nvPr/>
        </p:nvSpPr>
        <p:spPr>
          <a:xfrm>
            <a:off x="2416926"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0045B9D9-6984-8148-893B-A94E367747D1}"/>
              </a:ext>
            </a:extLst>
          </p:cNvPr>
          <p:cNvSpPr/>
          <p:nvPr/>
        </p:nvSpPr>
        <p:spPr>
          <a:xfrm>
            <a:off x="2720074"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087BA613-8519-054E-BFDA-F85393A8287F}"/>
              </a:ext>
            </a:extLst>
          </p:cNvPr>
          <p:cNvSpPr/>
          <p:nvPr/>
        </p:nvSpPr>
        <p:spPr>
          <a:xfrm>
            <a:off x="3023222"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F71F19A-77D4-654D-ADD1-ED715AC24CC6}"/>
              </a:ext>
            </a:extLst>
          </p:cNvPr>
          <p:cNvSpPr/>
          <p:nvPr/>
        </p:nvSpPr>
        <p:spPr>
          <a:xfrm>
            <a:off x="3326370"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61923A43-4D43-D442-AB71-AFAC4799D7ED}"/>
              </a:ext>
            </a:extLst>
          </p:cNvPr>
          <p:cNvSpPr/>
          <p:nvPr/>
        </p:nvSpPr>
        <p:spPr>
          <a:xfrm>
            <a:off x="3629518"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8202E2D-7F0D-2149-86A3-1C1B674141F6}"/>
              </a:ext>
            </a:extLst>
          </p:cNvPr>
          <p:cNvSpPr/>
          <p:nvPr/>
        </p:nvSpPr>
        <p:spPr>
          <a:xfrm>
            <a:off x="3932666"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5F954876-F3E2-7641-966F-4E5D9A7E83F8}"/>
              </a:ext>
            </a:extLst>
          </p:cNvPr>
          <p:cNvSpPr/>
          <p:nvPr/>
        </p:nvSpPr>
        <p:spPr>
          <a:xfrm>
            <a:off x="4235814" y="4594030"/>
            <a:ext cx="239486" cy="239486"/>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081F2ACB-DAB2-6C44-8D7F-3902E257A2F5}"/>
              </a:ext>
            </a:extLst>
          </p:cNvPr>
          <p:cNvSpPr/>
          <p:nvPr/>
        </p:nvSpPr>
        <p:spPr>
          <a:xfrm>
            <a:off x="4538962"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2AE98C91-5E86-F746-9FC0-26DF856BA270}"/>
              </a:ext>
            </a:extLst>
          </p:cNvPr>
          <p:cNvSpPr/>
          <p:nvPr/>
        </p:nvSpPr>
        <p:spPr>
          <a:xfrm>
            <a:off x="5145258"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1A813178-7118-6C46-8964-2A0AFE3FD04C}"/>
              </a:ext>
            </a:extLst>
          </p:cNvPr>
          <p:cNvSpPr/>
          <p:nvPr/>
        </p:nvSpPr>
        <p:spPr>
          <a:xfrm>
            <a:off x="5448406"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D0FB0AC4-0F5E-344B-B1A8-3C4B16FD8CD6}"/>
              </a:ext>
            </a:extLst>
          </p:cNvPr>
          <p:cNvSpPr/>
          <p:nvPr/>
        </p:nvSpPr>
        <p:spPr>
          <a:xfrm>
            <a:off x="5751554"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D126E2B5-EBF8-2341-AA71-9B5785869D83}"/>
              </a:ext>
            </a:extLst>
          </p:cNvPr>
          <p:cNvSpPr/>
          <p:nvPr/>
        </p:nvSpPr>
        <p:spPr>
          <a:xfrm>
            <a:off x="6054701"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CB1D768-13B6-4E47-B979-FB09D7EC706B}"/>
              </a:ext>
            </a:extLst>
          </p:cNvPr>
          <p:cNvSpPr/>
          <p:nvPr/>
        </p:nvSpPr>
        <p:spPr>
          <a:xfrm>
            <a:off x="6357850"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C9D2EDC7-052C-D043-9145-728A3EF18A4F}"/>
              </a:ext>
            </a:extLst>
          </p:cNvPr>
          <p:cNvSpPr/>
          <p:nvPr/>
        </p:nvSpPr>
        <p:spPr>
          <a:xfrm>
            <a:off x="6660998"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B105590F-B863-E248-8C46-E7E55BAD632D}"/>
              </a:ext>
            </a:extLst>
          </p:cNvPr>
          <p:cNvSpPr/>
          <p:nvPr/>
        </p:nvSpPr>
        <p:spPr>
          <a:xfrm>
            <a:off x="6964145"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C33CBDAB-8174-7C4B-95A3-4E06351B43DB}"/>
              </a:ext>
            </a:extLst>
          </p:cNvPr>
          <p:cNvSpPr/>
          <p:nvPr/>
        </p:nvSpPr>
        <p:spPr>
          <a:xfrm>
            <a:off x="7267294"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35C52186-A51A-544A-B84F-DA6E5ACEA45A}"/>
              </a:ext>
            </a:extLst>
          </p:cNvPr>
          <p:cNvSpPr/>
          <p:nvPr/>
        </p:nvSpPr>
        <p:spPr>
          <a:xfrm>
            <a:off x="7570442"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DE56FD5B-9486-7D48-9FC4-A09BBC897E8F}"/>
              </a:ext>
            </a:extLst>
          </p:cNvPr>
          <p:cNvSpPr/>
          <p:nvPr/>
        </p:nvSpPr>
        <p:spPr>
          <a:xfrm>
            <a:off x="7873589"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218555A-1853-5543-8A6E-031AF67936CF}"/>
              </a:ext>
            </a:extLst>
          </p:cNvPr>
          <p:cNvSpPr/>
          <p:nvPr/>
        </p:nvSpPr>
        <p:spPr>
          <a:xfrm>
            <a:off x="8176737"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D6E62532-0249-5B44-AF1A-E31D42A76274}"/>
              </a:ext>
            </a:extLst>
          </p:cNvPr>
          <p:cNvSpPr/>
          <p:nvPr/>
        </p:nvSpPr>
        <p:spPr>
          <a:xfrm>
            <a:off x="8479886"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87821B9-1E7C-7D49-9FC2-A80B22E8E03C}"/>
              </a:ext>
            </a:extLst>
          </p:cNvPr>
          <p:cNvSpPr/>
          <p:nvPr/>
        </p:nvSpPr>
        <p:spPr>
          <a:xfrm>
            <a:off x="8783033"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8D4D13F4-CE4B-C046-9023-D2E367A59827}"/>
              </a:ext>
            </a:extLst>
          </p:cNvPr>
          <p:cNvSpPr/>
          <p:nvPr/>
        </p:nvSpPr>
        <p:spPr>
          <a:xfrm>
            <a:off x="9086181"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E804FE07-6A21-1C4A-A271-B2C901475701}"/>
              </a:ext>
            </a:extLst>
          </p:cNvPr>
          <p:cNvSpPr/>
          <p:nvPr/>
        </p:nvSpPr>
        <p:spPr>
          <a:xfrm>
            <a:off x="9389330"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118D83A3-F5A5-824E-B115-79A2A112F44D}"/>
              </a:ext>
            </a:extLst>
          </p:cNvPr>
          <p:cNvSpPr/>
          <p:nvPr/>
        </p:nvSpPr>
        <p:spPr>
          <a:xfrm>
            <a:off x="9692477"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B224B3CE-891D-F74A-BD38-00271DD84731}"/>
              </a:ext>
            </a:extLst>
          </p:cNvPr>
          <p:cNvSpPr/>
          <p:nvPr/>
        </p:nvSpPr>
        <p:spPr>
          <a:xfrm>
            <a:off x="9995639" y="4594030"/>
            <a:ext cx="239486" cy="239486"/>
          </a:xfrm>
          <a:prstGeom prst="ellipse">
            <a:avLst/>
          </a:prstGeom>
          <a:solidFill>
            <a:srgbClr val="23AD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reeform 7">
            <a:extLst>
              <a:ext uri="{FF2B5EF4-FFF2-40B4-BE49-F238E27FC236}">
                <a16:creationId xmlns:a16="http://schemas.microsoft.com/office/drawing/2014/main" id="{B1DC450D-400F-54F9-81FF-EDBCF444BCF6}"/>
              </a:ext>
            </a:extLst>
          </p:cNvPr>
          <p:cNvSpPr>
            <a:spLocks noEditPoints="1"/>
          </p:cNvSpPr>
          <p:nvPr/>
        </p:nvSpPr>
        <p:spPr bwMode="auto">
          <a:xfrm>
            <a:off x="3071333" y="3973662"/>
            <a:ext cx="739391" cy="541991"/>
          </a:xfrm>
          <a:custGeom>
            <a:avLst/>
            <a:gdLst/>
            <a:ahLst/>
            <a:cxnLst>
              <a:cxn ang="0">
                <a:pos x="1021" y="46"/>
              </a:cxn>
              <a:cxn ang="0">
                <a:pos x="878" y="52"/>
              </a:cxn>
              <a:cxn ang="0">
                <a:pos x="678" y="21"/>
              </a:cxn>
              <a:cxn ang="0">
                <a:pos x="438" y="47"/>
              </a:cxn>
              <a:cxn ang="0">
                <a:pos x="324" y="174"/>
              </a:cxn>
              <a:cxn ang="0">
                <a:pos x="324" y="443"/>
              </a:cxn>
              <a:cxn ang="0">
                <a:pos x="65" y="566"/>
              </a:cxn>
              <a:cxn ang="0">
                <a:pos x="12" y="603"/>
              </a:cxn>
              <a:cxn ang="0">
                <a:pos x="72" y="680"/>
              </a:cxn>
              <a:cxn ang="0">
                <a:pos x="193" y="678"/>
              </a:cxn>
              <a:cxn ang="0">
                <a:pos x="136" y="622"/>
              </a:cxn>
              <a:cxn ang="0">
                <a:pos x="133" y="604"/>
              </a:cxn>
              <a:cxn ang="0">
                <a:pos x="339" y="523"/>
              </a:cxn>
              <a:cxn ang="0">
                <a:pos x="452" y="405"/>
              </a:cxn>
              <a:cxn ang="0">
                <a:pos x="491" y="336"/>
              </a:cxn>
              <a:cxn ang="0">
                <a:pos x="622" y="349"/>
              </a:cxn>
              <a:cxn ang="0">
                <a:pos x="467" y="582"/>
              </a:cxn>
              <a:cxn ang="0">
                <a:pos x="422" y="648"/>
              </a:cxn>
              <a:cxn ang="0">
                <a:pos x="529" y="713"/>
              </a:cxn>
              <a:cxn ang="0">
                <a:pos x="637" y="669"/>
              </a:cxn>
              <a:cxn ang="0">
                <a:pos x="544" y="609"/>
              </a:cxn>
              <a:cxn ang="0">
                <a:pos x="617" y="505"/>
              </a:cxn>
              <a:cxn ang="0">
                <a:pos x="734" y="350"/>
              </a:cxn>
              <a:cxn ang="0">
                <a:pos x="738" y="387"/>
              </a:cxn>
              <a:cxn ang="0">
                <a:pos x="764" y="586"/>
              </a:cxn>
              <a:cxn ang="0">
                <a:pos x="795" y="710"/>
              </a:cxn>
              <a:cxn ang="0">
                <a:pos x="784" y="737"/>
              </a:cxn>
              <a:cxn ang="0">
                <a:pos x="832" y="711"/>
              </a:cxn>
              <a:cxn ang="0">
                <a:pos x="860" y="770"/>
              </a:cxn>
              <a:cxn ang="0">
                <a:pos x="862" y="733"/>
              </a:cxn>
              <a:cxn ang="0">
                <a:pos x="927" y="755"/>
              </a:cxn>
              <a:cxn ang="0">
                <a:pos x="941" y="740"/>
              </a:cxn>
              <a:cxn ang="0">
                <a:pos x="907" y="706"/>
              </a:cxn>
              <a:cxn ang="0">
                <a:pos x="831" y="663"/>
              </a:cxn>
              <a:cxn ang="0">
                <a:pos x="858" y="587"/>
              </a:cxn>
              <a:cxn ang="0">
                <a:pos x="906" y="586"/>
              </a:cxn>
              <a:cxn ang="0">
                <a:pos x="917" y="582"/>
              </a:cxn>
              <a:cxn ang="0">
                <a:pos x="878" y="567"/>
              </a:cxn>
              <a:cxn ang="0">
                <a:pos x="820" y="445"/>
              </a:cxn>
              <a:cxn ang="0">
                <a:pos x="824" y="296"/>
              </a:cxn>
              <a:cxn ang="0">
                <a:pos x="890" y="185"/>
              </a:cxn>
              <a:cxn ang="0">
                <a:pos x="924" y="210"/>
              </a:cxn>
              <a:cxn ang="0">
                <a:pos x="965" y="209"/>
              </a:cxn>
              <a:cxn ang="0">
                <a:pos x="973" y="200"/>
              </a:cxn>
              <a:cxn ang="0">
                <a:pos x="976" y="199"/>
              </a:cxn>
              <a:cxn ang="0">
                <a:pos x="987" y="189"/>
              </a:cxn>
              <a:cxn ang="0">
                <a:pos x="1002" y="176"/>
              </a:cxn>
              <a:cxn ang="0">
                <a:pos x="1008" y="154"/>
              </a:cxn>
              <a:cxn ang="0">
                <a:pos x="1031" y="59"/>
              </a:cxn>
              <a:cxn ang="0">
                <a:pos x="673" y="254"/>
              </a:cxn>
              <a:cxn ang="0">
                <a:pos x="730" y="250"/>
              </a:cxn>
              <a:cxn ang="0">
                <a:pos x="728" y="310"/>
              </a:cxn>
            </a:cxnLst>
            <a:rect l="0" t="0" r="r" b="b"/>
            <a:pathLst>
              <a:path w="1055" h="772">
                <a:moveTo>
                  <a:pt x="1031" y="59"/>
                </a:moveTo>
                <a:cubicBezTo>
                  <a:pt x="1027" y="54"/>
                  <a:pt x="1024" y="50"/>
                  <a:pt x="1021" y="46"/>
                </a:cubicBezTo>
                <a:cubicBezTo>
                  <a:pt x="1014" y="34"/>
                  <a:pt x="1004" y="24"/>
                  <a:pt x="991" y="19"/>
                </a:cubicBezTo>
                <a:cubicBezTo>
                  <a:pt x="946" y="0"/>
                  <a:pt x="915" y="1"/>
                  <a:pt x="878" y="52"/>
                </a:cubicBezTo>
                <a:cubicBezTo>
                  <a:pt x="878" y="52"/>
                  <a:pt x="865" y="78"/>
                  <a:pt x="830" y="66"/>
                </a:cubicBezTo>
                <a:cubicBezTo>
                  <a:pt x="795" y="54"/>
                  <a:pt x="710" y="22"/>
                  <a:pt x="678" y="21"/>
                </a:cubicBezTo>
                <a:cubicBezTo>
                  <a:pt x="646" y="20"/>
                  <a:pt x="551" y="4"/>
                  <a:pt x="503" y="27"/>
                </a:cubicBezTo>
                <a:cubicBezTo>
                  <a:pt x="454" y="50"/>
                  <a:pt x="460" y="47"/>
                  <a:pt x="438" y="47"/>
                </a:cubicBezTo>
                <a:cubicBezTo>
                  <a:pt x="416" y="47"/>
                  <a:pt x="366" y="67"/>
                  <a:pt x="352" y="88"/>
                </a:cubicBezTo>
                <a:cubicBezTo>
                  <a:pt x="337" y="109"/>
                  <a:pt x="322" y="163"/>
                  <a:pt x="324" y="174"/>
                </a:cubicBezTo>
                <a:cubicBezTo>
                  <a:pt x="326" y="184"/>
                  <a:pt x="317" y="245"/>
                  <a:pt x="340" y="338"/>
                </a:cubicBezTo>
                <a:cubicBezTo>
                  <a:pt x="363" y="430"/>
                  <a:pt x="332" y="441"/>
                  <a:pt x="324" y="443"/>
                </a:cubicBezTo>
                <a:cubicBezTo>
                  <a:pt x="317" y="445"/>
                  <a:pt x="238" y="447"/>
                  <a:pt x="153" y="523"/>
                </a:cubicBezTo>
                <a:cubicBezTo>
                  <a:pt x="153" y="523"/>
                  <a:pt x="92" y="565"/>
                  <a:pt x="65" y="566"/>
                </a:cubicBezTo>
                <a:cubicBezTo>
                  <a:pt x="39" y="567"/>
                  <a:pt x="51" y="564"/>
                  <a:pt x="33" y="578"/>
                </a:cubicBezTo>
                <a:cubicBezTo>
                  <a:pt x="15" y="593"/>
                  <a:pt x="12" y="603"/>
                  <a:pt x="12" y="603"/>
                </a:cubicBezTo>
                <a:cubicBezTo>
                  <a:pt x="12" y="603"/>
                  <a:pt x="0" y="606"/>
                  <a:pt x="3" y="615"/>
                </a:cubicBezTo>
                <a:cubicBezTo>
                  <a:pt x="6" y="625"/>
                  <a:pt x="34" y="648"/>
                  <a:pt x="72" y="680"/>
                </a:cubicBezTo>
                <a:cubicBezTo>
                  <a:pt x="110" y="711"/>
                  <a:pt x="146" y="743"/>
                  <a:pt x="197" y="711"/>
                </a:cubicBezTo>
                <a:cubicBezTo>
                  <a:pt x="197" y="711"/>
                  <a:pt x="213" y="692"/>
                  <a:pt x="193" y="678"/>
                </a:cubicBezTo>
                <a:cubicBezTo>
                  <a:pt x="173" y="663"/>
                  <a:pt x="159" y="663"/>
                  <a:pt x="159" y="663"/>
                </a:cubicBezTo>
                <a:cubicBezTo>
                  <a:pt x="159" y="663"/>
                  <a:pt x="136" y="628"/>
                  <a:pt x="136" y="622"/>
                </a:cubicBezTo>
                <a:cubicBezTo>
                  <a:pt x="136" y="615"/>
                  <a:pt x="147" y="604"/>
                  <a:pt x="144" y="604"/>
                </a:cubicBezTo>
                <a:cubicBezTo>
                  <a:pt x="140" y="604"/>
                  <a:pt x="133" y="604"/>
                  <a:pt x="133" y="604"/>
                </a:cubicBezTo>
                <a:cubicBezTo>
                  <a:pt x="133" y="604"/>
                  <a:pt x="178" y="575"/>
                  <a:pt x="204" y="573"/>
                </a:cubicBezTo>
                <a:cubicBezTo>
                  <a:pt x="229" y="571"/>
                  <a:pt x="322" y="534"/>
                  <a:pt x="339" y="523"/>
                </a:cubicBezTo>
                <a:cubicBezTo>
                  <a:pt x="356" y="513"/>
                  <a:pt x="404" y="507"/>
                  <a:pt x="413" y="493"/>
                </a:cubicBezTo>
                <a:cubicBezTo>
                  <a:pt x="421" y="479"/>
                  <a:pt x="442" y="438"/>
                  <a:pt x="452" y="405"/>
                </a:cubicBezTo>
                <a:cubicBezTo>
                  <a:pt x="463" y="371"/>
                  <a:pt x="472" y="362"/>
                  <a:pt x="478" y="359"/>
                </a:cubicBezTo>
                <a:cubicBezTo>
                  <a:pt x="485" y="356"/>
                  <a:pt x="491" y="336"/>
                  <a:pt x="491" y="336"/>
                </a:cubicBezTo>
                <a:cubicBezTo>
                  <a:pt x="491" y="336"/>
                  <a:pt x="531" y="315"/>
                  <a:pt x="544" y="315"/>
                </a:cubicBezTo>
                <a:cubicBezTo>
                  <a:pt x="557" y="315"/>
                  <a:pt x="614" y="333"/>
                  <a:pt x="622" y="349"/>
                </a:cubicBezTo>
                <a:cubicBezTo>
                  <a:pt x="622" y="349"/>
                  <a:pt x="562" y="401"/>
                  <a:pt x="553" y="438"/>
                </a:cubicBezTo>
                <a:cubicBezTo>
                  <a:pt x="545" y="475"/>
                  <a:pt x="492" y="566"/>
                  <a:pt x="467" y="582"/>
                </a:cubicBezTo>
                <a:cubicBezTo>
                  <a:pt x="441" y="597"/>
                  <a:pt x="458" y="566"/>
                  <a:pt x="432" y="610"/>
                </a:cubicBezTo>
                <a:cubicBezTo>
                  <a:pt x="432" y="610"/>
                  <a:pt x="418" y="635"/>
                  <a:pt x="422" y="648"/>
                </a:cubicBezTo>
                <a:cubicBezTo>
                  <a:pt x="422" y="648"/>
                  <a:pt x="404" y="661"/>
                  <a:pt x="424" y="673"/>
                </a:cubicBezTo>
                <a:cubicBezTo>
                  <a:pt x="443" y="686"/>
                  <a:pt x="514" y="706"/>
                  <a:pt x="529" y="713"/>
                </a:cubicBezTo>
                <a:cubicBezTo>
                  <a:pt x="544" y="719"/>
                  <a:pt x="625" y="716"/>
                  <a:pt x="635" y="702"/>
                </a:cubicBezTo>
                <a:cubicBezTo>
                  <a:pt x="644" y="688"/>
                  <a:pt x="652" y="676"/>
                  <a:pt x="637" y="669"/>
                </a:cubicBezTo>
                <a:cubicBezTo>
                  <a:pt x="622" y="663"/>
                  <a:pt x="594" y="660"/>
                  <a:pt x="594" y="660"/>
                </a:cubicBezTo>
                <a:cubicBezTo>
                  <a:pt x="594" y="660"/>
                  <a:pt x="544" y="619"/>
                  <a:pt x="544" y="609"/>
                </a:cubicBezTo>
                <a:cubicBezTo>
                  <a:pt x="544" y="599"/>
                  <a:pt x="551" y="590"/>
                  <a:pt x="544" y="590"/>
                </a:cubicBezTo>
                <a:cubicBezTo>
                  <a:pt x="544" y="590"/>
                  <a:pt x="583" y="527"/>
                  <a:pt x="617" y="505"/>
                </a:cubicBezTo>
                <a:cubicBezTo>
                  <a:pt x="651" y="484"/>
                  <a:pt x="708" y="403"/>
                  <a:pt x="708" y="391"/>
                </a:cubicBezTo>
                <a:cubicBezTo>
                  <a:pt x="708" y="380"/>
                  <a:pt x="734" y="350"/>
                  <a:pt x="734" y="350"/>
                </a:cubicBezTo>
                <a:cubicBezTo>
                  <a:pt x="737" y="347"/>
                  <a:pt x="737" y="347"/>
                  <a:pt x="737" y="347"/>
                </a:cubicBezTo>
                <a:cubicBezTo>
                  <a:pt x="738" y="364"/>
                  <a:pt x="739" y="379"/>
                  <a:pt x="738" y="387"/>
                </a:cubicBezTo>
                <a:cubicBezTo>
                  <a:pt x="737" y="415"/>
                  <a:pt x="727" y="433"/>
                  <a:pt x="735" y="451"/>
                </a:cubicBezTo>
                <a:cubicBezTo>
                  <a:pt x="744" y="469"/>
                  <a:pt x="738" y="507"/>
                  <a:pt x="764" y="586"/>
                </a:cubicBezTo>
                <a:cubicBezTo>
                  <a:pt x="789" y="665"/>
                  <a:pt x="786" y="678"/>
                  <a:pt x="788" y="690"/>
                </a:cubicBezTo>
                <a:cubicBezTo>
                  <a:pt x="790" y="703"/>
                  <a:pt x="795" y="710"/>
                  <a:pt x="795" y="710"/>
                </a:cubicBezTo>
                <a:cubicBezTo>
                  <a:pt x="795" y="710"/>
                  <a:pt x="790" y="728"/>
                  <a:pt x="781" y="728"/>
                </a:cubicBezTo>
                <a:cubicBezTo>
                  <a:pt x="771" y="728"/>
                  <a:pt x="777" y="735"/>
                  <a:pt x="784" y="737"/>
                </a:cubicBezTo>
                <a:cubicBezTo>
                  <a:pt x="808" y="742"/>
                  <a:pt x="809" y="720"/>
                  <a:pt x="812" y="719"/>
                </a:cubicBezTo>
                <a:cubicBezTo>
                  <a:pt x="815" y="718"/>
                  <a:pt x="827" y="711"/>
                  <a:pt x="832" y="711"/>
                </a:cubicBezTo>
                <a:cubicBezTo>
                  <a:pt x="838" y="711"/>
                  <a:pt x="850" y="721"/>
                  <a:pt x="848" y="743"/>
                </a:cubicBezTo>
                <a:cubicBezTo>
                  <a:pt x="846" y="765"/>
                  <a:pt x="854" y="772"/>
                  <a:pt x="860" y="770"/>
                </a:cubicBezTo>
                <a:cubicBezTo>
                  <a:pt x="864" y="769"/>
                  <a:pt x="860" y="757"/>
                  <a:pt x="861" y="754"/>
                </a:cubicBezTo>
                <a:cubicBezTo>
                  <a:pt x="862" y="751"/>
                  <a:pt x="862" y="733"/>
                  <a:pt x="862" y="733"/>
                </a:cubicBezTo>
                <a:cubicBezTo>
                  <a:pt x="862" y="733"/>
                  <a:pt x="868" y="716"/>
                  <a:pt x="881" y="722"/>
                </a:cubicBezTo>
                <a:cubicBezTo>
                  <a:pt x="894" y="728"/>
                  <a:pt x="919" y="758"/>
                  <a:pt x="927" y="755"/>
                </a:cubicBezTo>
                <a:cubicBezTo>
                  <a:pt x="936" y="752"/>
                  <a:pt x="934" y="747"/>
                  <a:pt x="934" y="747"/>
                </a:cubicBezTo>
                <a:cubicBezTo>
                  <a:pt x="934" y="747"/>
                  <a:pt x="940" y="746"/>
                  <a:pt x="941" y="740"/>
                </a:cubicBezTo>
                <a:cubicBezTo>
                  <a:pt x="942" y="734"/>
                  <a:pt x="939" y="733"/>
                  <a:pt x="928" y="726"/>
                </a:cubicBezTo>
                <a:cubicBezTo>
                  <a:pt x="916" y="719"/>
                  <a:pt x="919" y="713"/>
                  <a:pt x="907" y="706"/>
                </a:cubicBezTo>
                <a:cubicBezTo>
                  <a:pt x="895" y="700"/>
                  <a:pt x="879" y="695"/>
                  <a:pt x="862" y="679"/>
                </a:cubicBezTo>
                <a:cubicBezTo>
                  <a:pt x="845" y="662"/>
                  <a:pt x="831" y="671"/>
                  <a:pt x="831" y="663"/>
                </a:cubicBezTo>
                <a:cubicBezTo>
                  <a:pt x="831" y="654"/>
                  <a:pt x="815" y="596"/>
                  <a:pt x="820" y="592"/>
                </a:cubicBezTo>
                <a:cubicBezTo>
                  <a:pt x="841" y="574"/>
                  <a:pt x="848" y="586"/>
                  <a:pt x="858" y="587"/>
                </a:cubicBezTo>
                <a:cubicBezTo>
                  <a:pt x="867" y="588"/>
                  <a:pt x="904" y="599"/>
                  <a:pt x="907" y="595"/>
                </a:cubicBezTo>
                <a:cubicBezTo>
                  <a:pt x="910" y="591"/>
                  <a:pt x="911" y="586"/>
                  <a:pt x="906" y="586"/>
                </a:cubicBezTo>
                <a:cubicBezTo>
                  <a:pt x="906" y="586"/>
                  <a:pt x="906" y="586"/>
                  <a:pt x="906" y="586"/>
                </a:cubicBezTo>
                <a:cubicBezTo>
                  <a:pt x="911" y="586"/>
                  <a:pt x="917" y="585"/>
                  <a:pt x="917" y="582"/>
                </a:cubicBezTo>
                <a:cubicBezTo>
                  <a:pt x="916" y="576"/>
                  <a:pt x="906" y="575"/>
                  <a:pt x="906" y="575"/>
                </a:cubicBezTo>
                <a:cubicBezTo>
                  <a:pt x="906" y="575"/>
                  <a:pt x="886" y="574"/>
                  <a:pt x="878" y="567"/>
                </a:cubicBezTo>
                <a:cubicBezTo>
                  <a:pt x="869" y="559"/>
                  <a:pt x="820" y="538"/>
                  <a:pt x="823" y="514"/>
                </a:cubicBezTo>
                <a:cubicBezTo>
                  <a:pt x="826" y="490"/>
                  <a:pt x="823" y="453"/>
                  <a:pt x="820" y="445"/>
                </a:cubicBezTo>
                <a:cubicBezTo>
                  <a:pt x="816" y="438"/>
                  <a:pt x="809" y="403"/>
                  <a:pt x="814" y="368"/>
                </a:cubicBezTo>
                <a:cubicBezTo>
                  <a:pt x="820" y="333"/>
                  <a:pt x="824" y="296"/>
                  <a:pt x="824" y="296"/>
                </a:cubicBezTo>
                <a:cubicBezTo>
                  <a:pt x="824" y="296"/>
                  <a:pt x="864" y="203"/>
                  <a:pt x="861" y="188"/>
                </a:cubicBezTo>
                <a:cubicBezTo>
                  <a:pt x="861" y="188"/>
                  <a:pt x="886" y="188"/>
                  <a:pt x="890" y="185"/>
                </a:cubicBezTo>
                <a:cubicBezTo>
                  <a:pt x="893" y="184"/>
                  <a:pt x="906" y="196"/>
                  <a:pt x="920" y="205"/>
                </a:cubicBezTo>
                <a:cubicBezTo>
                  <a:pt x="921" y="208"/>
                  <a:pt x="923" y="209"/>
                  <a:pt x="924" y="210"/>
                </a:cubicBezTo>
                <a:cubicBezTo>
                  <a:pt x="930" y="214"/>
                  <a:pt x="942" y="225"/>
                  <a:pt x="953" y="219"/>
                </a:cubicBezTo>
                <a:cubicBezTo>
                  <a:pt x="958" y="216"/>
                  <a:pt x="962" y="212"/>
                  <a:pt x="965" y="209"/>
                </a:cubicBezTo>
                <a:cubicBezTo>
                  <a:pt x="968" y="208"/>
                  <a:pt x="972" y="208"/>
                  <a:pt x="973" y="206"/>
                </a:cubicBezTo>
                <a:cubicBezTo>
                  <a:pt x="974" y="204"/>
                  <a:pt x="974" y="201"/>
                  <a:pt x="973" y="200"/>
                </a:cubicBezTo>
                <a:cubicBezTo>
                  <a:pt x="974" y="199"/>
                  <a:pt x="975" y="199"/>
                  <a:pt x="976" y="199"/>
                </a:cubicBezTo>
                <a:cubicBezTo>
                  <a:pt x="976" y="199"/>
                  <a:pt x="976" y="199"/>
                  <a:pt x="976" y="199"/>
                </a:cubicBezTo>
                <a:cubicBezTo>
                  <a:pt x="978" y="199"/>
                  <a:pt x="981" y="199"/>
                  <a:pt x="982" y="198"/>
                </a:cubicBezTo>
                <a:cubicBezTo>
                  <a:pt x="983" y="196"/>
                  <a:pt x="987" y="189"/>
                  <a:pt x="987" y="189"/>
                </a:cubicBezTo>
                <a:cubicBezTo>
                  <a:pt x="987" y="189"/>
                  <a:pt x="1001" y="191"/>
                  <a:pt x="1002" y="181"/>
                </a:cubicBezTo>
                <a:cubicBezTo>
                  <a:pt x="1002" y="180"/>
                  <a:pt x="1002" y="178"/>
                  <a:pt x="1002" y="176"/>
                </a:cubicBezTo>
                <a:cubicBezTo>
                  <a:pt x="1003" y="171"/>
                  <a:pt x="1003" y="164"/>
                  <a:pt x="1004" y="158"/>
                </a:cubicBezTo>
                <a:cubicBezTo>
                  <a:pt x="1005" y="156"/>
                  <a:pt x="1006" y="155"/>
                  <a:pt x="1008" y="154"/>
                </a:cubicBezTo>
                <a:cubicBezTo>
                  <a:pt x="1017" y="149"/>
                  <a:pt x="1034" y="141"/>
                  <a:pt x="1038" y="123"/>
                </a:cubicBezTo>
                <a:cubicBezTo>
                  <a:pt x="1042" y="104"/>
                  <a:pt x="1055" y="92"/>
                  <a:pt x="1031" y="59"/>
                </a:cubicBezTo>
                <a:close/>
                <a:moveTo>
                  <a:pt x="728" y="310"/>
                </a:moveTo>
                <a:cubicBezTo>
                  <a:pt x="704" y="273"/>
                  <a:pt x="677" y="256"/>
                  <a:pt x="673" y="254"/>
                </a:cubicBezTo>
                <a:cubicBezTo>
                  <a:pt x="669" y="252"/>
                  <a:pt x="677" y="250"/>
                  <a:pt x="684" y="250"/>
                </a:cubicBezTo>
                <a:cubicBezTo>
                  <a:pt x="692" y="250"/>
                  <a:pt x="730" y="250"/>
                  <a:pt x="730" y="250"/>
                </a:cubicBezTo>
                <a:cubicBezTo>
                  <a:pt x="730" y="250"/>
                  <a:pt x="733" y="283"/>
                  <a:pt x="735" y="317"/>
                </a:cubicBezTo>
                <a:cubicBezTo>
                  <a:pt x="732" y="315"/>
                  <a:pt x="729" y="313"/>
                  <a:pt x="728" y="310"/>
                </a:cubicBez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2CC5E94C-9A00-F955-D41A-CCC85779F1BC}"/>
              </a:ext>
            </a:extLst>
          </p:cNvPr>
          <p:cNvSpPr>
            <a:spLocks/>
          </p:cNvSpPr>
          <p:nvPr/>
        </p:nvSpPr>
        <p:spPr bwMode="auto">
          <a:xfrm>
            <a:off x="3807147" y="3810421"/>
            <a:ext cx="769436" cy="744421"/>
          </a:xfrm>
          <a:custGeom>
            <a:avLst/>
            <a:gdLst/>
            <a:ahLst/>
            <a:cxnLst>
              <a:cxn ang="0">
                <a:pos x="1082" y="117"/>
              </a:cxn>
              <a:cxn ang="0">
                <a:pos x="1044" y="21"/>
              </a:cxn>
              <a:cxn ang="0">
                <a:pos x="952" y="36"/>
              </a:cxn>
              <a:cxn ang="0">
                <a:pos x="897" y="139"/>
              </a:cxn>
              <a:cxn ang="0">
                <a:pos x="666" y="217"/>
              </a:cxn>
              <a:cxn ang="0">
                <a:pos x="515" y="336"/>
              </a:cxn>
              <a:cxn ang="0">
                <a:pos x="399" y="598"/>
              </a:cxn>
              <a:cxn ang="0">
                <a:pos x="119" y="787"/>
              </a:cxn>
              <a:cxn ang="0">
                <a:pos x="26" y="840"/>
              </a:cxn>
              <a:cxn ang="0">
                <a:pos x="32" y="922"/>
              </a:cxn>
              <a:cxn ang="0">
                <a:pos x="133" y="1009"/>
              </a:cxn>
              <a:cxn ang="0">
                <a:pos x="125" y="902"/>
              </a:cxn>
              <a:cxn ang="0">
                <a:pos x="125" y="869"/>
              </a:cxn>
              <a:cxn ang="0">
                <a:pos x="382" y="729"/>
              </a:cxn>
              <a:cxn ang="0">
                <a:pos x="539" y="612"/>
              </a:cxn>
              <a:cxn ang="0">
                <a:pos x="569" y="664"/>
              </a:cxn>
              <a:cxn ang="0">
                <a:pos x="589" y="718"/>
              </a:cxn>
              <a:cxn ang="0">
                <a:pos x="496" y="895"/>
              </a:cxn>
              <a:cxn ang="0">
                <a:pos x="434" y="957"/>
              </a:cxn>
              <a:cxn ang="0">
                <a:pos x="442" y="1024"/>
              </a:cxn>
              <a:cxn ang="0">
                <a:pos x="652" y="1037"/>
              </a:cxn>
              <a:cxn ang="0">
                <a:pos x="606" y="984"/>
              </a:cxn>
              <a:cxn ang="0">
                <a:pos x="565" y="931"/>
              </a:cxn>
              <a:cxn ang="0">
                <a:pos x="620" y="832"/>
              </a:cxn>
              <a:cxn ang="0">
                <a:pos x="705" y="704"/>
              </a:cxn>
              <a:cxn ang="0">
                <a:pos x="716" y="566"/>
              </a:cxn>
              <a:cxn ang="0">
                <a:pos x="720" y="451"/>
              </a:cxn>
              <a:cxn ang="0">
                <a:pos x="910" y="440"/>
              </a:cxn>
              <a:cxn ang="0">
                <a:pos x="1008" y="421"/>
              </a:cxn>
              <a:cxn ang="0">
                <a:pos x="920" y="403"/>
              </a:cxn>
              <a:cxn ang="0">
                <a:pos x="910" y="319"/>
              </a:cxn>
              <a:cxn ang="0">
                <a:pos x="1004" y="210"/>
              </a:cxn>
              <a:cxn ang="0">
                <a:pos x="1045" y="215"/>
              </a:cxn>
              <a:cxn ang="0">
                <a:pos x="1077" y="191"/>
              </a:cxn>
              <a:cxn ang="0">
                <a:pos x="1079" y="176"/>
              </a:cxn>
              <a:cxn ang="0">
                <a:pos x="1086" y="158"/>
              </a:cxn>
            </a:cxnLst>
            <a:rect l="0" t="0" r="r" b="b"/>
            <a:pathLst>
              <a:path w="1098" h="1062">
                <a:moveTo>
                  <a:pt x="1094" y="143"/>
                </a:moveTo>
                <a:cubicBezTo>
                  <a:pt x="1089" y="134"/>
                  <a:pt x="1077" y="127"/>
                  <a:pt x="1082" y="117"/>
                </a:cubicBezTo>
                <a:cubicBezTo>
                  <a:pt x="1087" y="107"/>
                  <a:pt x="1096" y="89"/>
                  <a:pt x="1089" y="71"/>
                </a:cubicBezTo>
                <a:cubicBezTo>
                  <a:pt x="1081" y="53"/>
                  <a:pt x="1085" y="35"/>
                  <a:pt x="1044" y="21"/>
                </a:cubicBezTo>
                <a:cubicBezTo>
                  <a:pt x="1044" y="21"/>
                  <a:pt x="1035" y="20"/>
                  <a:pt x="1029" y="18"/>
                </a:cubicBezTo>
                <a:cubicBezTo>
                  <a:pt x="976" y="0"/>
                  <a:pt x="952" y="36"/>
                  <a:pt x="952" y="36"/>
                </a:cubicBezTo>
                <a:cubicBezTo>
                  <a:pt x="952" y="36"/>
                  <a:pt x="915" y="78"/>
                  <a:pt x="920" y="107"/>
                </a:cubicBezTo>
                <a:cubicBezTo>
                  <a:pt x="926" y="135"/>
                  <a:pt x="912" y="140"/>
                  <a:pt x="897" y="139"/>
                </a:cubicBezTo>
                <a:cubicBezTo>
                  <a:pt x="883" y="139"/>
                  <a:pt x="826" y="144"/>
                  <a:pt x="748" y="186"/>
                </a:cubicBezTo>
                <a:cubicBezTo>
                  <a:pt x="713" y="205"/>
                  <a:pt x="683" y="196"/>
                  <a:pt x="666" y="217"/>
                </a:cubicBezTo>
                <a:cubicBezTo>
                  <a:pt x="658" y="227"/>
                  <a:pt x="613" y="259"/>
                  <a:pt x="591" y="271"/>
                </a:cubicBezTo>
                <a:cubicBezTo>
                  <a:pt x="569" y="282"/>
                  <a:pt x="530" y="315"/>
                  <a:pt x="515" y="336"/>
                </a:cubicBezTo>
                <a:cubicBezTo>
                  <a:pt x="515" y="336"/>
                  <a:pt x="428" y="392"/>
                  <a:pt x="433" y="456"/>
                </a:cubicBezTo>
                <a:cubicBezTo>
                  <a:pt x="439" y="519"/>
                  <a:pt x="393" y="557"/>
                  <a:pt x="399" y="598"/>
                </a:cubicBezTo>
                <a:cubicBezTo>
                  <a:pt x="399" y="598"/>
                  <a:pt x="319" y="647"/>
                  <a:pt x="282" y="656"/>
                </a:cubicBezTo>
                <a:cubicBezTo>
                  <a:pt x="245" y="666"/>
                  <a:pt x="140" y="757"/>
                  <a:pt x="119" y="787"/>
                </a:cubicBezTo>
                <a:cubicBezTo>
                  <a:pt x="98" y="817"/>
                  <a:pt x="77" y="823"/>
                  <a:pt x="77" y="823"/>
                </a:cubicBezTo>
                <a:cubicBezTo>
                  <a:pt x="77" y="823"/>
                  <a:pt x="53" y="815"/>
                  <a:pt x="26" y="840"/>
                </a:cubicBezTo>
                <a:cubicBezTo>
                  <a:pt x="0" y="864"/>
                  <a:pt x="6" y="850"/>
                  <a:pt x="8" y="869"/>
                </a:cubicBezTo>
                <a:cubicBezTo>
                  <a:pt x="10" y="887"/>
                  <a:pt x="24" y="902"/>
                  <a:pt x="32" y="922"/>
                </a:cubicBezTo>
                <a:cubicBezTo>
                  <a:pt x="41" y="943"/>
                  <a:pt x="68" y="1000"/>
                  <a:pt x="80" y="1005"/>
                </a:cubicBezTo>
                <a:cubicBezTo>
                  <a:pt x="92" y="1009"/>
                  <a:pt x="127" y="1022"/>
                  <a:pt x="133" y="1009"/>
                </a:cubicBezTo>
                <a:cubicBezTo>
                  <a:pt x="139" y="995"/>
                  <a:pt x="135" y="980"/>
                  <a:pt x="123" y="952"/>
                </a:cubicBezTo>
                <a:cubicBezTo>
                  <a:pt x="111" y="923"/>
                  <a:pt x="125" y="902"/>
                  <a:pt x="125" y="902"/>
                </a:cubicBezTo>
                <a:cubicBezTo>
                  <a:pt x="125" y="902"/>
                  <a:pt x="143" y="884"/>
                  <a:pt x="139" y="877"/>
                </a:cubicBezTo>
                <a:cubicBezTo>
                  <a:pt x="136" y="870"/>
                  <a:pt x="125" y="869"/>
                  <a:pt x="125" y="869"/>
                </a:cubicBezTo>
                <a:cubicBezTo>
                  <a:pt x="125" y="869"/>
                  <a:pt x="177" y="818"/>
                  <a:pt x="206" y="807"/>
                </a:cubicBezTo>
                <a:cubicBezTo>
                  <a:pt x="234" y="796"/>
                  <a:pt x="377" y="732"/>
                  <a:pt x="382" y="729"/>
                </a:cubicBezTo>
                <a:cubicBezTo>
                  <a:pt x="386" y="725"/>
                  <a:pt x="455" y="703"/>
                  <a:pt x="470" y="692"/>
                </a:cubicBezTo>
                <a:cubicBezTo>
                  <a:pt x="485" y="680"/>
                  <a:pt x="533" y="613"/>
                  <a:pt x="539" y="612"/>
                </a:cubicBezTo>
                <a:cubicBezTo>
                  <a:pt x="546" y="611"/>
                  <a:pt x="568" y="625"/>
                  <a:pt x="589" y="610"/>
                </a:cubicBezTo>
                <a:cubicBezTo>
                  <a:pt x="609" y="595"/>
                  <a:pt x="562" y="655"/>
                  <a:pt x="569" y="664"/>
                </a:cubicBezTo>
                <a:cubicBezTo>
                  <a:pt x="575" y="674"/>
                  <a:pt x="557" y="688"/>
                  <a:pt x="566" y="705"/>
                </a:cubicBezTo>
                <a:cubicBezTo>
                  <a:pt x="575" y="721"/>
                  <a:pt x="589" y="718"/>
                  <a:pt x="589" y="718"/>
                </a:cubicBezTo>
                <a:cubicBezTo>
                  <a:pt x="589" y="718"/>
                  <a:pt x="543" y="775"/>
                  <a:pt x="537" y="815"/>
                </a:cubicBezTo>
                <a:cubicBezTo>
                  <a:pt x="531" y="855"/>
                  <a:pt x="513" y="873"/>
                  <a:pt x="496" y="895"/>
                </a:cubicBezTo>
                <a:cubicBezTo>
                  <a:pt x="479" y="917"/>
                  <a:pt x="462" y="928"/>
                  <a:pt x="462" y="928"/>
                </a:cubicBezTo>
                <a:cubicBezTo>
                  <a:pt x="462" y="928"/>
                  <a:pt x="446" y="922"/>
                  <a:pt x="434" y="957"/>
                </a:cubicBezTo>
                <a:cubicBezTo>
                  <a:pt x="422" y="991"/>
                  <a:pt x="435" y="994"/>
                  <a:pt x="428" y="1007"/>
                </a:cubicBezTo>
                <a:cubicBezTo>
                  <a:pt x="420" y="1021"/>
                  <a:pt x="442" y="1024"/>
                  <a:pt x="442" y="1024"/>
                </a:cubicBezTo>
                <a:cubicBezTo>
                  <a:pt x="442" y="1024"/>
                  <a:pt x="519" y="1040"/>
                  <a:pt x="540" y="1051"/>
                </a:cubicBezTo>
                <a:cubicBezTo>
                  <a:pt x="561" y="1062"/>
                  <a:pt x="641" y="1047"/>
                  <a:pt x="652" y="1037"/>
                </a:cubicBezTo>
                <a:cubicBezTo>
                  <a:pt x="663" y="1027"/>
                  <a:pt x="676" y="1007"/>
                  <a:pt x="647" y="1001"/>
                </a:cubicBezTo>
                <a:cubicBezTo>
                  <a:pt x="618" y="994"/>
                  <a:pt x="606" y="984"/>
                  <a:pt x="606" y="984"/>
                </a:cubicBezTo>
                <a:cubicBezTo>
                  <a:pt x="568" y="945"/>
                  <a:pt x="568" y="945"/>
                  <a:pt x="568" y="945"/>
                </a:cubicBezTo>
                <a:cubicBezTo>
                  <a:pt x="568" y="945"/>
                  <a:pt x="576" y="929"/>
                  <a:pt x="565" y="931"/>
                </a:cubicBezTo>
                <a:cubicBezTo>
                  <a:pt x="554" y="933"/>
                  <a:pt x="554" y="933"/>
                  <a:pt x="554" y="933"/>
                </a:cubicBezTo>
                <a:cubicBezTo>
                  <a:pt x="554" y="933"/>
                  <a:pt x="591" y="873"/>
                  <a:pt x="620" y="832"/>
                </a:cubicBezTo>
                <a:cubicBezTo>
                  <a:pt x="648" y="792"/>
                  <a:pt x="677" y="742"/>
                  <a:pt x="677" y="742"/>
                </a:cubicBezTo>
                <a:cubicBezTo>
                  <a:pt x="677" y="742"/>
                  <a:pt x="697" y="720"/>
                  <a:pt x="705" y="704"/>
                </a:cubicBezTo>
                <a:cubicBezTo>
                  <a:pt x="712" y="688"/>
                  <a:pt x="741" y="645"/>
                  <a:pt x="735" y="634"/>
                </a:cubicBezTo>
                <a:cubicBezTo>
                  <a:pt x="729" y="623"/>
                  <a:pt x="716" y="580"/>
                  <a:pt x="716" y="566"/>
                </a:cubicBezTo>
                <a:cubicBezTo>
                  <a:pt x="717" y="551"/>
                  <a:pt x="695" y="507"/>
                  <a:pt x="695" y="507"/>
                </a:cubicBezTo>
                <a:cubicBezTo>
                  <a:pt x="695" y="507"/>
                  <a:pt x="703" y="459"/>
                  <a:pt x="720" y="451"/>
                </a:cubicBezTo>
                <a:cubicBezTo>
                  <a:pt x="736" y="444"/>
                  <a:pt x="791" y="404"/>
                  <a:pt x="791" y="404"/>
                </a:cubicBezTo>
                <a:cubicBezTo>
                  <a:pt x="791" y="404"/>
                  <a:pt x="885" y="447"/>
                  <a:pt x="910" y="440"/>
                </a:cubicBezTo>
                <a:cubicBezTo>
                  <a:pt x="936" y="433"/>
                  <a:pt x="971" y="471"/>
                  <a:pt x="985" y="465"/>
                </a:cubicBezTo>
                <a:cubicBezTo>
                  <a:pt x="999" y="459"/>
                  <a:pt x="1025" y="442"/>
                  <a:pt x="1008" y="421"/>
                </a:cubicBezTo>
                <a:cubicBezTo>
                  <a:pt x="992" y="401"/>
                  <a:pt x="992" y="399"/>
                  <a:pt x="965" y="403"/>
                </a:cubicBezTo>
                <a:cubicBezTo>
                  <a:pt x="937" y="408"/>
                  <a:pt x="920" y="403"/>
                  <a:pt x="920" y="403"/>
                </a:cubicBezTo>
                <a:cubicBezTo>
                  <a:pt x="853" y="366"/>
                  <a:pt x="853" y="366"/>
                  <a:pt x="853" y="366"/>
                </a:cubicBezTo>
                <a:cubicBezTo>
                  <a:pt x="853" y="366"/>
                  <a:pt x="892" y="337"/>
                  <a:pt x="910" y="319"/>
                </a:cubicBezTo>
                <a:cubicBezTo>
                  <a:pt x="928" y="301"/>
                  <a:pt x="960" y="251"/>
                  <a:pt x="961" y="242"/>
                </a:cubicBezTo>
                <a:cubicBezTo>
                  <a:pt x="961" y="232"/>
                  <a:pt x="994" y="213"/>
                  <a:pt x="1004" y="210"/>
                </a:cubicBezTo>
                <a:cubicBezTo>
                  <a:pt x="1011" y="207"/>
                  <a:pt x="1026" y="216"/>
                  <a:pt x="1045" y="215"/>
                </a:cubicBezTo>
                <a:cubicBezTo>
                  <a:pt x="1045" y="215"/>
                  <a:pt x="1045" y="215"/>
                  <a:pt x="1045" y="215"/>
                </a:cubicBezTo>
                <a:cubicBezTo>
                  <a:pt x="1053" y="215"/>
                  <a:pt x="1078" y="218"/>
                  <a:pt x="1075" y="194"/>
                </a:cubicBezTo>
                <a:cubicBezTo>
                  <a:pt x="1076" y="193"/>
                  <a:pt x="1076" y="192"/>
                  <a:pt x="1077" y="191"/>
                </a:cubicBezTo>
                <a:cubicBezTo>
                  <a:pt x="1079" y="189"/>
                  <a:pt x="1084" y="184"/>
                  <a:pt x="1084" y="182"/>
                </a:cubicBezTo>
                <a:cubicBezTo>
                  <a:pt x="1084" y="178"/>
                  <a:pt x="1079" y="176"/>
                  <a:pt x="1079" y="176"/>
                </a:cubicBezTo>
                <a:cubicBezTo>
                  <a:pt x="1079" y="176"/>
                  <a:pt x="1086" y="172"/>
                  <a:pt x="1086" y="170"/>
                </a:cubicBezTo>
                <a:cubicBezTo>
                  <a:pt x="1086" y="167"/>
                  <a:pt x="1086" y="158"/>
                  <a:pt x="1086" y="158"/>
                </a:cubicBezTo>
                <a:cubicBezTo>
                  <a:pt x="1086" y="158"/>
                  <a:pt x="1098" y="153"/>
                  <a:pt x="1094" y="143"/>
                </a:cubicBezTo>
                <a:close/>
              </a:path>
            </a:pathLst>
          </a:custGeom>
          <a:solidFill>
            <a:srgbClr val="FFC000"/>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9">
            <a:extLst>
              <a:ext uri="{FF2B5EF4-FFF2-40B4-BE49-F238E27FC236}">
                <a16:creationId xmlns:a16="http://schemas.microsoft.com/office/drawing/2014/main" id="{A91F09E1-F836-7232-46DC-82853E77CF82}"/>
              </a:ext>
            </a:extLst>
          </p:cNvPr>
          <p:cNvSpPr>
            <a:spLocks noEditPoints="1"/>
          </p:cNvSpPr>
          <p:nvPr/>
        </p:nvSpPr>
        <p:spPr bwMode="auto">
          <a:xfrm>
            <a:off x="4737678" y="3543680"/>
            <a:ext cx="689746" cy="978193"/>
          </a:xfrm>
          <a:custGeom>
            <a:avLst/>
            <a:gdLst/>
            <a:ahLst/>
            <a:cxnLst>
              <a:cxn ang="0">
                <a:pos x="852" y="1320"/>
              </a:cxn>
              <a:cxn ang="0">
                <a:pos x="838" y="1220"/>
              </a:cxn>
              <a:cxn ang="0">
                <a:pos x="837" y="1109"/>
              </a:cxn>
              <a:cxn ang="0">
                <a:pos x="889" y="902"/>
              </a:cxn>
              <a:cxn ang="0">
                <a:pos x="772" y="758"/>
              </a:cxn>
              <a:cxn ang="0">
                <a:pos x="699" y="615"/>
              </a:cxn>
              <a:cxn ang="0">
                <a:pos x="773" y="346"/>
              </a:cxn>
              <a:cxn ang="0">
                <a:pos x="962" y="416"/>
              </a:cxn>
              <a:cxn ang="0">
                <a:pos x="891" y="185"/>
              </a:cxn>
              <a:cxn ang="0">
                <a:pos x="855" y="121"/>
              </a:cxn>
              <a:cxn ang="0">
                <a:pos x="814" y="133"/>
              </a:cxn>
              <a:cxn ang="0">
                <a:pos x="795" y="139"/>
              </a:cxn>
              <a:cxn ang="0">
                <a:pos x="782" y="73"/>
              </a:cxn>
              <a:cxn ang="0">
                <a:pos x="621" y="154"/>
              </a:cxn>
              <a:cxn ang="0">
                <a:pos x="630" y="215"/>
              </a:cxn>
              <a:cxn ang="0">
                <a:pos x="576" y="277"/>
              </a:cxn>
              <a:cxn ang="0">
                <a:pos x="426" y="368"/>
              </a:cxn>
              <a:cxn ang="0">
                <a:pos x="309" y="538"/>
              </a:cxn>
              <a:cxn ang="0">
                <a:pos x="272" y="597"/>
              </a:cxn>
              <a:cxn ang="0">
                <a:pos x="293" y="618"/>
              </a:cxn>
              <a:cxn ang="0">
                <a:pos x="337" y="581"/>
              </a:cxn>
              <a:cxn ang="0">
                <a:pos x="468" y="417"/>
              </a:cxn>
              <a:cxn ang="0">
                <a:pos x="545" y="397"/>
              </a:cxn>
              <a:cxn ang="0">
                <a:pos x="493" y="565"/>
              </a:cxn>
              <a:cxn ang="0">
                <a:pos x="410" y="748"/>
              </a:cxn>
              <a:cxn ang="0">
                <a:pos x="374" y="938"/>
              </a:cxn>
              <a:cxn ang="0">
                <a:pos x="74" y="1121"/>
              </a:cxn>
              <a:cxn ang="0">
                <a:pos x="4" y="1179"/>
              </a:cxn>
              <a:cxn ang="0">
                <a:pos x="135" y="1321"/>
              </a:cxn>
              <a:cxn ang="0">
                <a:pos x="147" y="1242"/>
              </a:cxn>
              <a:cxn ang="0">
                <a:pos x="145" y="1169"/>
              </a:cxn>
              <a:cxn ang="0">
                <a:pos x="255" y="1118"/>
              </a:cxn>
              <a:cxn ang="0">
                <a:pos x="506" y="976"/>
              </a:cxn>
              <a:cxn ang="0">
                <a:pos x="590" y="858"/>
              </a:cxn>
              <a:cxn ang="0">
                <a:pos x="683" y="865"/>
              </a:cxn>
              <a:cxn ang="0">
                <a:pos x="771" y="1043"/>
              </a:cxn>
              <a:cxn ang="0">
                <a:pos x="712" y="1223"/>
              </a:cxn>
              <a:cxn ang="0">
                <a:pos x="732" y="1281"/>
              </a:cxn>
              <a:cxn ang="0">
                <a:pos x="875" y="1384"/>
              </a:cxn>
              <a:cxn ang="0">
                <a:pos x="862" y="1339"/>
              </a:cxn>
              <a:cxn ang="0">
                <a:pos x="854" y="224"/>
              </a:cxn>
              <a:cxn ang="0">
                <a:pos x="859" y="286"/>
              </a:cxn>
              <a:cxn ang="0">
                <a:pos x="798" y="225"/>
              </a:cxn>
              <a:cxn ang="0">
                <a:pos x="831" y="212"/>
              </a:cxn>
            </a:cxnLst>
            <a:rect l="0" t="0" r="r" b="b"/>
            <a:pathLst>
              <a:path w="983" h="1394">
                <a:moveTo>
                  <a:pt x="862" y="1339"/>
                </a:moveTo>
                <a:cubicBezTo>
                  <a:pt x="852" y="1320"/>
                  <a:pt x="852" y="1320"/>
                  <a:pt x="852" y="1320"/>
                </a:cubicBezTo>
                <a:cubicBezTo>
                  <a:pt x="830" y="1248"/>
                  <a:pt x="830" y="1248"/>
                  <a:pt x="830" y="1248"/>
                </a:cubicBezTo>
                <a:cubicBezTo>
                  <a:pt x="830" y="1248"/>
                  <a:pt x="850" y="1225"/>
                  <a:pt x="838" y="1220"/>
                </a:cubicBezTo>
                <a:cubicBezTo>
                  <a:pt x="825" y="1216"/>
                  <a:pt x="823" y="1220"/>
                  <a:pt x="823" y="1220"/>
                </a:cubicBezTo>
                <a:cubicBezTo>
                  <a:pt x="823" y="1220"/>
                  <a:pt x="823" y="1158"/>
                  <a:pt x="837" y="1109"/>
                </a:cubicBezTo>
                <a:cubicBezTo>
                  <a:pt x="852" y="1060"/>
                  <a:pt x="873" y="1006"/>
                  <a:pt x="871" y="966"/>
                </a:cubicBezTo>
                <a:cubicBezTo>
                  <a:pt x="869" y="927"/>
                  <a:pt x="886" y="915"/>
                  <a:pt x="889" y="902"/>
                </a:cubicBezTo>
                <a:cubicBezTo>
                  <a:pt x="893" y="888"/>
                  <a:pt x="891" y="853"/>
                  <a:pt x="857" y="831"/>
                </a:cubicBezTo>
                <a:cubicBezTo>
                  <a:pt x="823" y="809"/>
                  <a:pt x="799" y="777"/>
                  <a:pt x="772" y="758"/>
                </a:cubicBezTo>
                <a:cubicBezTo>
                  <a:pt x="746" y="739"/>
                  <a:pt x="690" y="713"/>
                  <a:pt x="674" y="696"/>
                </a:cubicBezTo>
                <a:cubicBezTo>
                  <a:pt x="659" y="680"/>
                  <a:pt x="689" y="649"/>
                  <a:pt x="699" y="615"/>
                </a:cubicBezTo>
                <a:cubicBezTo>
                  <a:pt x="710" y="581"/>
                  <a:pt x="755" y="472"/>
                  <a:pt x="755" y="444"/>
                </a:cubicBezTo>
                <a:cubicBezTo>
                  <a:pt x="754" y="415"/>
                  <a:pt x="771" y="350"/>
                  <a:pt x="773" y="346"/>
                </a:cubicBezTo>
                <a:cubicBezTo>
                  <a:pt x="774" y="342"/>
                  <a:pt x="827" y="392"/>
                  <a:pt x="870" y="402"/>
                </a:cubicBezTo>
                <a:cubicBezTo>
                  <a:pt x="912" y="413"/>
                  <a:pt x="941" y="432"/>
                  <a:pt x="962" y="416"/>
                </a:cubicBezTo>
                <a:cubicBezTo>
                  <a:pt x="983" y="401"/>
                  <a:pt x="977" y="360"/>
                  <a:pt x="969" y="340"/>
                </a:cubicBezTo>
                <a:cubicBezTo>
                  <a:pt x="961" y="319"/>
                  <a:pt x="900" y="197"/>
                  <a:pt x="891" y="185"/>
                </a:cubicBezTo>
                <a:cubicBezTo>
                  <a:pt x="882" y="173"/>
                  <a:pt x="883" y="174"/>
                  <a:pt x="882" y="164"/>
                </a:cubicBezTo>
                <a:cubicBezTo>
                  <a:pt x="881" y="154"/>
                  <a:pt x="862" y="121"/>
                  <a:pt x="855" y="121"/>
                </a:cubicBezTo>
                <a:cubicBezTo>
                  <a:pt x="847" y="120"/>
                  <a:pt x="838" y="117"/>
                  <a:pt x="835" y="123"/>
                </a:cubicBezTo>
                <a:cubicBezTo>
                  <a:pt x="835" y="123"/>
                  <a:pt x="816" y="110"/>
                  <a:pt x="814" y="133"/>
                </a:cubicBezTo>
                <a:cubicBezTo>
                  <a:pt x="814" y="133"/>
                  <a:pt x="812" y="136"/>
                  <a:pt x="802" y="134"/>
                </a:cubicBezTo>
                <a:cubicBezTo>
                  <a:pt x="797" y="133"/>
                  <a:pt x="795" y="136"/>
                  <a:pt x="795" y="139"/>
                </a:cubicBezTo>
                <a:cubicBezTo>
                  <a:pt x="790" y="134"/>
                  <a:pt x="784" y="125"/>
                  <a:pt x="785" y="116"/>
                </a:cubicBezTo>
                <a:cubicBezTo>
                  <a:pt x="788" y="104"/>
                  <a:pt x="786" y="86"/>
                  <a:pt x="782" y="73"/>
                </a:cubicBezTo>
                <a:cubicBezTo>
                  <a:pt x="773" y="48"/>
                  <a:pt x="699" y="0"/>
                  <a:pt x="634" y="54"/>
                </a:cubicBezTo>
                <a:cubicBezTo>
                  <a:pt x="634" y="54"/>
                  <a:pt x="600" y="109"/>
                  <a:pt x="621" y="154"/>
                </a:cubicBezTo>
                <a:cubicBezTo>
                  <a:pt x="641" y="200"/>
                  <a:pt x="645" y="188"/>
                  <a:pt x="642" y="197"/>
                </a:cubicBezTo>
                <a:cubicBezTo>
                  <a:pt x="639" y="205"/>
                  <a:pt x="635" y="207"/>
                  <a:pt x="630" y="215"/>
                </a:cubicBezTo>
                <a:cubicBezTo>
                  <a:pt x="625" y="223"/>
                  <a:pt x="610" y="235"/>
                  <a:pt x="606" y="236"/>
                </a:cubicBezTo>
                <a:cubicBezTo>
                  <a:pt x="603" y="237"/>
                  <a:pt x="579" y="265"/>
                  <a:pt x="576" y="277"/>
                </a:cubicBezTo>
                <a:cubicBezTo>
                  <a:pt x="574" y="288"/>
                  <a:pt x="555" y="302"/>
                  <a:pt x="542" y="304"/>
                </a:cubicBezTo>
                <a:cubicBezTo>
                  <a:pt x="509" y="308"/>
                  <a:pt x="442" y="361"/>
                  <a:pt x="426" y="368"/>
                </a:cubicBezTo>
                <a:cubicBezTo>
                  <a:pt x="413" y="374"/>
                  <a:pt x="415" y="387"/>
                  <a:pt x="395" y="401"/>
                </a:cubicBezTo>
                <a:cubicBezTo>
                  <a:pt x="375" y="416"/>
                  <a:pt x="322" y="529"/>
                  <a:pt x="309" y="538"/>
                </a:cubicBezTo>
                <a:cubicBezTo>
                  <a:pt x="296" y="547"/>
                  <a:pt x="281" y="571"/>
                  <a:pt x="280" y="580"/>
                </a:cubicBezTo>
                <a:cubicBezTo>
                  <a:pt x="280" y="580"/>
                  <a:pt x="267" y="590"/>
                  <a:pt x="272" y="597"/>
                </a:cubicBezTo>
                <a:cubicBezTo>
                  <a:pt x="277" y="604"/>
                  <a:pt x="276" y="611"/>
                  <a:pt x="284" y="612"/>
                </a:cubicBezTo>
                <a:cubicBezTo>
                  <a:pt x="284" y="612"/>
                  <a:pt x="289" y="620"/>
                  <a:pt x="293" y="618"/>
                </a:cubicBezTo>
                <a:cubicBezTo>
                  <a:pt x="293" y="618"/>
                  <a:pt x="304" y="627"/>
                  <a:pt x="313" y="625"/>
                </a:cubicBezTo>
                <a:cubicBezTo>
                  <a:pt x="322" y="624"/>
                  <a:pt x="337" y="628"/>
                  <a:pt x="337" y="581"/>
                </a:cubicBezTo>
                <a:cubicBezTo>
                  <a:pt x="337" y="534"/>
                  <a:pt x="381" y="520"/>
                  <a:pt x="401" y="491"/>
                </a:cubicBezTo>
                <a:cubicBezTo>
                  <a:pt x="421" y="462"/>
                  <a:pt x="467" y="425"/>
                  <a:pt x="468" y="417"/>
                </a:cubicBezTo>
                <a:cubicBezTo>
                  <a:pt x="468" y="417"/>
                  <a:pt x="503" y="421"/>
                  <a:pt x="530" y="404"/>
                </a:cubicBezTo>
                <a:cubicBezTo>
                  <a:pt x="556" y="387"/>
                  <a:pt x="545" y="397"/>
                  <a:pt x="545" y="397"/>
                </a:cubicBezTo>
                <a:cubicBezTo>
                  <a:pt x="545" y="397"/>
                  <a:pt x="546" y="435"/>
                  <a:pt x="528" y="457"/>
                </a:cubicBezTo>
                <a:cubicBezTo>
                  <a:pt x="510" y="479"/>
                  <a:pt x="494" y="548"/>
                  <a:pt x="493" y="565"/>
                </a:cubicBezTo>
                <a:cubicBezTo>
                  <a:pt x="493" y="565"/>
                  <a:pt x="458" y="601"/>
                  <a:pt x="448" y="627"/>
                </a:cubicBezTo>
                <a:cubicBezTo>
                  <a:pt x="438" y="653"/>
                  <a:pt x="407" y="714"/>
                  <a:pt x="410" y="748"/>
                </a:cubicBezTo>
                <a:cubicBezTo>
                  <a:pt x="413" y="773"/>
                  <a:pt x="410" y="837"/>
                  <a:pt x="415" y="870"/>
                </a:cubicBezTo>
                <a:cubicBezTo>
                  <a:pt x="414" y="893"/>
                  <a:pt x="396" y="921"/>
                  <a:pt x="374" y="938"/>
                </a:cubicBezTo>
                <a:cubicBezTo>
                  <a:pt x="330" y="972"/>
                  <a:pt x="251" y="1006"/>
                  <a:pt x="146" y="1090"/>
                </a:cubicBezTo>
                <a:cubicBezTo>
                  <a:pt x="146" y="1090"/>
                  <a:pt x="89" y="1123"/>
                  <a:pt x="74" y="1121"/>
                </a:cubicBezTo>
                <a:cubicBezTo>
                  <a:pt x="58" y="1120"/>
                  <a:pt x="29" y="1136"/>
                  <a:pt x="14" y="1151"/>
                </a:cubicBezTo>
                <a:cubicBezTo>
                  <a:pt x="0" y="1165"/>
                  <a:pt x="1" y="1164"/>
                  <a:pt x="4" y="1179"/>
                </a:cubicBezTo>
                <a:cubicBezTo>
                  <a:pt x="7" y="1194"/>
                  <a:pt x="52" y="1239"/>
                  <a:pt x="58" y="1246"/>
                </a:cubicBezTo>
                <a:cubicBezTo>
                  <a:pt x="63" y="1254"/>
                  <a:pt x="122" y="1320"/>
                  <a:pt x="135" y="1321"/>
                </a:cubicBezTo>
                <a:cubicBezTo>
                  <a:pt x="148" y="1322"/>
                  <a:pt x="170" y="1316"/>
                  <a:pt x="170" y="1303"/>
                </a:cubicBezTo>
                <a:cubicBezTo>
                  <a:pt x="170" y="1289"/>
                  <a:pt x="147" y="1247"/>
                  <a:pt x="147" y="1242"/>
                </a:cubicBezTo>
                <a:cubicBezTo>
                  <a:pt x="148" y="1236"/>
                  <a:pt x="143" y="1186"/>
                  <a:pt x="143" y="1186"/>
                </a:cubicBezTo>
                <a:cubicBezTo>
                  <a:pt x="145" y="1169"/>
                  <a:pt x="145" y="1169"/>
                  <a:pt x="145" y="1169"/>
                </a:cubicBezTo>
                <a:cubicBezTo>
                  <a:pt x="131" y="1162"/>
                  <a:pt x="131" y="1162"/>
                  <a:pt x="131" y="1162"/>
                </a:cubicBezTo>
                <a:cubicBezTo>
                  <a:pt x="131" y="1162"/>
                  <a:pt x="213" y="1126"/>
                  <a:pt x="255" y="1118"/>
                </a:cubicBezTo>
                <a:cubicBezTo>
                  <a:pt x="298" y="1111"/>
                  <a:pt x="414" y="1030"/>
                  <a:pt x="426" y="1030"/>
                </a:cubicBezTo>
                <a:cubicBezTo>
                  <a:pt x="437" y="1029"/>
                  <a:pt x="489" y="1015"/>
                  <a:pt x="506" y="976"/>
                </a:cubicBezTo>
                <a:cubicBezTo>
                  <a:pt x="523" y="937"/>
                  <a:pt x="562" y="877"/>
                  <a:pt x="588" y="859"/>
                </a:cubicBezTo>
                <a:cubicBezTo>
                  <a:pt x="589" y="859"/>
                  <a:pt x="589" y="858"/>
                  <a:pt x="590" y="858"/>
                </a:cubicBezTo>
                <a:cubicBezTo>
                  <a:pt x="612" y="869"/>
                  <a:pt x="639" y="888"/>
                  <a:pt x="639" y="888"/>
                </a:cubicBezTo>
                <a:cubicBezTo>
                  <a:pt x="683" y="865"/>
                  <a:pt x="683" y="865"/>
                  <a:pt x="683" y="865"/>
                </a:cubicBezTo>
                <a:cubicBezTo>
                  <a:pt x="683" y="865"/>
                  <a:pt x="784" y="890"/>
                  <a:pt x="788" y="909"/>
                </a:cubicBezTo>
                <a:cubicBezTo>
                  <a:pt x="793" y="928"/>
                  <a:pt x="765" y="1017"/>
                  <a:pt x="771" y="1043"/>
                </a:cubicBezTo>
                <a:cubicBezTo>
                  <a:pt x="778" y="1069"/>
                  <a:pt x="765" y="1180"/>
                  <a:pt x="760" y="1181"/>
                </a:cubicBezTo>
                <a:cubicBezTo>
                  <a:pt x="754" y="1183"/>
                  <a:pt x="718" y="1205"/>
                  <a:pt x="712" y="1223"/>
                </a:cubicBezTo>
                <a:cubicBezTo>
                  <a:pt x="712" y="1223"/>
                  <a:pt x="697" y="1230"/>
                  <a:pt x="700" y="1237"/>
                </a:cubicBezTo>
                <a:cubicBezTo>
                  <a:pt x="703" y="1244"/>
                  <a:pt x="719" y="1267"/>
                  <a:pt x="732" y="1281"/>
                </a:cubicBezTo>
                <a:cubicBezTo>
                  <a:pt x="745" y="1295"/>
                  <a:pt x="810" y="1357"/>
                  <a:pt x="822" y="1365"/>
                </a:cubicBezTo>
                <a:cubicBezTo>
                  <a:pt x="834" y="1372"/>
                  <a:pt x="868" y="1394"/>
                  <a:pt x="875" y="1384"/>
                </a:cubicBezTo>
                <a:cubicBezTo>
                  <a:pt x="881" y="1374"/>
                  <a:pt x="876" y="1356"/>
                  <a:pt x="869" y="1347"/>
                </a:cubicBezTo>
                <a:cubicBezTo>
                  <a:pt x="862" y="1339"/>
                  <a:pt x="862" y="1339"/>
                  <a:pt x="862" y="1339"/>
                </a:cubicBezTo>
                <a:close/>
                <a:moveTo>
                  <a:pt x="831" y="212"/>
                </a:moveTo>
                <a:cubicBezTo>
                  <a:pt x="849" y="214"/>
                  <a:pt x="852" y="212"/>
                  <a:pt x="854" y="224"/>
                </a:cubicBezTo>
                <a:cubicBezTo>
                  <a:pt x="856" y="236"/>
                  <a:pt x="884" y="275"/>
                  <a:pt x="882" y="296"/>
                </a:cubicBezTo>
                <a:cubicBezTo>
                  <a:pt x="882" y="296"/>
                  <a:pt x="874" y="299"/>
                  <a:pt x="859" y="286"/>
                </a:cubicBezTo>
                <a:cubicBezTo>
                  <a:pt x="844" y="272"/>
                  <a:pt x="837" y="284"/>
                  <a:pt x="815" y="250"/>
                </a:cubicBezTo>
                <a:cubicBezTo>
                  <a:pt x="805" y="234"/>
                  <a:pt x="800" y="227"/>
                  <a:pt x="798" y="225"/>
                </a:cubicBezTo>
                <a:cubicBezTo>
                  <a:pt x="801" y="225"/>
                  <a:pt x="806" y="221"/>
                  <a:pt x="805" y="204"/>
                </a:cubicBezTo>
                <a:cubicBezTo>
                  <a:pt x="814" y="208"/>
                  <a:pt x="824" y="212"/>
                  <a:pt x="831" y="212"/>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577242F-9414-AFA4-2BD5-39D3F25C4B49}"/>
              </a:ext>
            </a:extLst>
          </p:cNvPr>
          <p:cNvSpPr/>
          <p:nvPr/>
        </p:nvSpPr>
        <p:spPr>
          <a:xfrm>
            <a:off x="4846181" y="4594030"/>
            <a:ext cx="239486" cy="239486"/>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Freeform 15">
            <a:extLst>
              <a:ext uri="{FF2B5EF4-FFF2-40B4-BE49-F238E27FC236}">
                <a16:creationId xmlns:a16="http://schemas.microsoft.com/office/drawing/2014/main" id="{BD9A4713-3972-ACFE-99B3-A867B29401CD}"/>
              </a:ext>
            </a:extLst>
          </p:cNvPr>
          <p:cNvSpPr>
            <a:spLocks/>
          </p:cNvSpPr>
          <p:nvPr/>
        </p:nvSpPr>
        <p:spPr bwMode="auto">
          <a:xfrm>
            <a:off x="7004915" y="3667424"/>
            <a:ext cx="717180" cy="950768"/>
          </a:xfrm>
          <a:custGeom>
            <a:avLst/>
            <a:gdLst/>
            <a:ahLst/>
            <a:cxnLst>
              <a:cxn ang="0">
                <a:pos x="969" y="1211"/>
              </a:cxn>
              <a:cxn ang="0">
                <a:pos x="922" y="1126"/>
              </a:cxn>
              <a:cxn ang="0">
                <a:pos x="876" y="987"/>
              </a:cxn>
              <a:cxn ang="0">
                <a:pos x="853" y="736"/>
              </a:cxn>
              <a:cxn ang="0">
                <a:pos x="737" y="658"/>
              </a:cxn>
              <a:cxn ang="0">
                <a:pos x="657" y="651"/>
              </a:cxn>
              <a:cxn ang="0">
                <a:pos x="660" y="514"/>
              </a:cxn>
              <a:cxn ang="0">
                <a:pos x="679" y="328"/>
              </a:cxn>
              <a:cxn ang="0">
                <a:pos x="651" y="244"/>
              </a:cxn>
              <a:cxn ang="0">
                <a:pos x="620" y="211"/>
              </a:cxn>
              <a:cxn ang="0">
                <a:pos x="639" y="168"/>
              </a:cxn>
              <a:cxn ang="0">
                <a:pos x="635" y="148"/>
              </a:cxn>
              <a:cxn ang="0">
                <a:pos x="633" y="126"/>
              </a:cxn>
              <a:cxn ang="0">
                <a:pos x="611" y="95"/>
              </a:cxn>
              <a:cxn ang="0">
                <a:pos x="605" y="59"/>
              </a:cxn>
              <a:cxn ang="0">
                <a:pos x="509" y="13"/>
              </a:cxn>
              <a:cxn ang="0">
                <a:pos x="483" y="22"/>
              </a:cxn>
              <a:cxn ang="0">
                <a:pos x="493" y="188"/>
              </a:cxn>
              <a:cxn ang="0">
                <a:pos x="358" y="327"/>
              </a:cxn>
              <a:cxn ang="0">
                <a:pos x="285" y="588"/>
              </a:cxn>
              <a:cxn ang="0">
                <a:pos x="302" y="689"/>
              </a:cxn>
              <a:cxn ang="0">
                <a:pos x="306" y="737"/>
              </a:cxn>
              <a:cxn ang="0">
                <a:pos x="340" y="731"/>
              </a:cxn>
              <a:cxn ang="0">
                <a:pos x="378" y="661"/>
              </a:cxn>
              <a:cxn ang="0">
                <a:pos x="337" y="599"/>
              </a:cxn>
              <a:cxn ang="0">
                <a:pos x="423" y="383"/>
              </a:cxn>
              <a:cxn ang="0">
                <a:pos x="475" y="424"/>
              </a:cxn>
              <a:cxn ang="0">
                <a:pos x="455" y="560"/>
              </a:cxn>
              <a:cxn ang="0">
                <a:pos x="379" y="745"/>
              </a:cxn>
              <a:cxn ang="0">
                <a:pos x="367" y="914"/>
              </a:cxn>
              <a:cxn ang="0">
                <a:pos x="195" y="1055"/>
              </a:cxn>
              <a:cxn ang="0">
                <a:pos x="49" y="1113"/>
              </a:cxn>
              <a:cxn ang="0">
                <a:pos x="12" y="1122"/>
              </a:cxn>
              <a:cxn ang="0">
                <a:pos x="34" y="1277"/>
              </a:cxn>
              <a:cxn ang="0">
                <a:pos x="118" y="1231"/>
              </a:cxn>
              <a:cxn ang="0">
                <a:pos x="123" y="1187"/>
              </a:cxn>
              <a:cxn ang="0">
                <a:pos x="348" y="1084"/>
              </a:cxn>
              <a:cxn ang="0">
                <a:pos x="472" y="929"/>
              </a:cxn>
              <a:cxn ang="0">
                <a:pos x="538" y="878"/>
              </a:cxn>
              <a:cxn ang="0">
                <a:pos x="633" y="827"/>
              </a:cxn>
              <a:cxn ang="0">
                <a:pos x="779" y="955"/>
              </a:cxn>
              <a:cxn ang="0">
                <a:pos x="812" y="1148"/>
              </a:cxn>
              <a:cxn ang="0">
                <a:pos x="807" y="1193"/>
              </a:cxn>
              <a:cxn ang="0">
                <a:pos x="1005" y="1285"/>
              </a:cxn>
            </a:cxnLst>
            <a:rect l="0" t="0" r="r" b="b"/>
            <a:pathLst>
              <a:path w="1023" h="1357">
                <a:moveTo>
                  <a:pt x="1003" y="1254"/>
                </a:moveTo>
                <a:cubicBezTo>
                  <a:pt x="983" y="1235"/>
                  <a:pt x="972" y="1216"/>
                  <a:pt x="969" y="1211"/>
                </a:cubicBezTo>
                <a:cubicBezTo>
                  <a:pt x="966" y="1205"/>
                  <a:pt x="938" y="1175"/>
                  <a:pt x="930" y="1164"/>
                </a:cubicBezTo>
                <a:cubicBezTo>
                  <a:pt x="922" y="1152"/>
                  <a:pt x="932" y="1129"/>
                  <a:pt x="922" y="1126"/>
                </a:cubicBezTo>
                <a:cubicBezTo>
                  <a:pt x="913" y="1122"/>
                  <a:pt x="906" y="1135"/>
                  <a:pt x="906" y="1135"/>
                </a:cubicBezTo>
                <a:cubicBezTo>
                  <a:pt x="906" y="1135"/>
                  <a:pt x="873" y="1013"/>
                  <a:pt x="876" y="987"/>
                </a:cubicBezTo>
                <a:cubicBezTo>
                  <a:pt x="879" y="961"/>
                  <a:pt x="883" y="867"/>
                  <a:pt x="871" y="847"/>
                </a:cubicBezTo>
                <a:cubicBezTo>
                  <a:pt x="860" y="827"/>
                  <a:pt x="854" y="750"/>
                  <a:pt x="853" y="736"/>
                </a:cubicBezTo>
                <a:cubicBezTo>
                  <a:pt x="852" y="722"/>
                  <a:pt x="835" y="694"/>
                  <a:pt x="820" y="680"/>
                </a:cubicBezTo>
                <a:cubicBezTo>
                  <a:pt x="791" y="653"/>
                  <a:pt x="775" y="662"/>
                  <a:pt x="737" y="658"/>
                </a:cubicBezTo>
                <a:cubicBezTo>
                  <a:pt x="722" y="657"/>
                  <a:pt x="704" y="665"/>
                  <a:pt x="688" y="655"/>
                </a:cubicBezTo>
                <a:cubicBezTo>
                  <a:pt x="672" y="646"/>
                  <a:pt x="657" y="651"/>
                  <a:pt x="657" y="651"/>
                </a:cubicBezTo>
                <a:cubicBezTo>
                  <a:pt x="657" y="651"/>
                  <a:pt x="627" y="664"/>
                  <a:pt x="629" y="652"/>
                </a:cubicBezTo>
                <a:cubicBezTo>
                  <a:pt x="631" y="641"/>
                  <a:pt x="659" y="551"/>
                  <a:pt x="660" y="514"/>
                </a:cubicBezTo>
                <a:cubicBezTo>
                  <a:pt x="661" y="477"/>
                  <a:pt x="718" y="559"/>
                  <a:pt x="708" y="420"/>
                </a:cubicBezTo>
                <a:cubicBezTo>
                  <a:pt x="705" y="373"/>
                  <a:pt x="679" y="328"/>
                  <a:pt x="679" y="328"/>
                </a:cubicBezTo>
                <a:cubicBezTo>
                  <a:pt x="679" y="328"/>
                  <a:pt x="687" y="291"/>
                  <a:pt x="677" y="276"/>
                </a:cubicBezTo>
                <a:cubicBezTo>
                  <a:pt x="668" y="261"/>
                  <a:pt x="656" y="244"/>
                  <a:pt x="651" y="244"/>
                </a:cubicBezTo>
                <a:cubicBezTo>
                  <a:pt x="646" y="243"/>
                  <a:pt x="638" y="248"/>
                  <a:pt x="638" y="248"/>
                </a:cubicBezTo>
                <a:cubicBezTo>
                  <a:pt x="620" y="211"/>
                  <a:pt x="620" y="211"/>
                  <a:pt x="620" y="211"/>
                </a:cubicBezTo>
                <a:cubicBezTo>
                  <a:pt x="620" y="211"/>
                  <a:pt x="623" y="209"/>
                  <a:pt x="626" y="205"/>
                </a:cubicBezTo>
                <a:cubicBezTo>
                  <a:pt x="639" y="198"/>
                  <a:pt x="653" y="186"/>
                  <a:pt x="639" y="168"/>
                </a:cubicBezTo>
                <a:cubicBezTo>
                  <a:pt x="639" y="168"/>
                  <a:pt x="646" y="155"/>
                  <a:pt x="644" y="151"/>
                </a:cubicBezTo>
                <a:cubicBezTo>
                  <a:pt x="642" y="148"/>
                  <a:pt x="635" y="148"/>
                  <a:pt x="635" y="148"/>
                </a:cubicBezTo>
                <a:cubicBezTo>
                  <a:pt x="635" y="148"/>
                  <a:pt x="642" y="140"/>
                  <a:pt x="640" y="137"/>
                </a:cubicBezTo>
                <a:cubicBezTo>
                  <a:pt x="638" y="135"/>
                  <a:pt x="633" y="126"/>
                  <a:pt x="633" y="126"/>
                </a:cubicBezTo>
                <a:cubicBezTo>
                  <a:pt x="633" y="126"/>
                  <a:pt x="646" y="112"/>
                  <a:pt x="635" y="105"/>
                </a:cubicBezTo>
                <a:cubicBezTo>
                  <a:pt x="628" y="101"/>
                  <a:pt x="617" y="100"/>
                  <a:pt x="611" y="95"/>
                </a:cubicBezTo>
                <a:cubicBezTo>
                  <a:pt x="611" y="93"/>
                  <a:pt x="611" y="91"/>
                  <a:pt x="611" y="90"/>
                </a:cubicBezTo>
                <a:cubicBezTo>
                  <a:pt x="612" y="85"/>
                  <a:pt x="611" y="71"/>
                  <a:pt x="605" y="59"/>
                </a:cubicBezTo>
                <a:cubicBezTo>
                  <a:pt x="603" y="50"/>
                  <a:pt x="599" y="41"/>
                  <a:pt x="590" y="35"/>
                </a:cubicBezTo>
                <a:cubicBezTo>
                  <a:pt x="571" y="22"/>
                  <a:pt x="566" y="0"/>
                  <a:pt x="509" y="13"/>
                </a:cubicBezTo>
                <a:cubicBezTo>
                  <a:pt x="509" y="14"/>
                  <a:pt x="509" y="14"/>
                  <a:pt x="509" y="14"/>
                </a:cubicBezTo>
                <a:cubicBezTo>
                  <a:pt x="501" y="16"/>
                  <a:pt x="493" y="18"/>
                  <a:pt x="483" y="22"/>
                </a:cubicBezTo>
                <a:cubicBezTo>
                  <a:pt x="437" y="42"/>
                  <a:pt x="445" y="114"/>
                  <a:pt x="444" y="120"/>
                </a:cubicBezTo>
                <a:cubicBezTo>
                  <a:pt x="444" y="125"/>
                  <a:pt x="459" y="164"/>
                  <a:pt x="493" y="188"/>
                </a:cubicBezTo>
                <a:cubicBezTo>
                  <a:pt x="493" y="188"/>
                  <a:pt x="467" y="233"/>
                  <a:pt x="432" y="248"/>
                </a:cubicBezTo>
                <a:cubicBezTo>
                  <a:pt x="396" y="263"/>
                  <a:pt x="374" y="314"/>
                  <a:pt x="358" y="327"/>
                </a:cubicBezTo>
                <a:cubicBezTo>
                  <a:pt x="342" y="341"/>
                  <a:pt x="337" y="344"/>
                  <a:pt x="322" y="394"/>
                </a:cubicBezTo>
                <a:cubicBezTo>
                  <a:pt x="307" y="444"/>
                  <a:pt x="285" y="564"/>
                  <a:pt x="285" y="588"/>
                </a:cubicBezTo>
                <a:cubicBezTo>
                  <a:pt x="285" y="611"/>
                  <a:pt x="294" y="619"/>
                  <a:pt x="285" y="638"/>
                </a:cubicBezTo>
                <a:cubicBezTo>
                  <a:pt x="276" y="656"/>
                  <a:pt x="292" y="681"/>
                  <a:pt x="302" y="689"/>
                </a:cubicBezTo>
                <a:cubicBezTo>
                  <a:pt x="312" y="696"/>
                  <a:pt x="285" y="719"/>
                  <a:pt x="288" y="725"/>
                </a:cubicBezTo>
                <a:cubicBezTo>
                  <a:pt x="292" y="730"/>
                  <a:pt x="301" y="741"/>
                  <a:pt x="306" y="737"/>
                </a:cubicBezTo>
                <a:cubicBezTo>
                  <a:pt x="306" y="737"/>
                  <a:pt x="316" y="743"/>
                  <a:pt x="323" y="737"/>
                </a:cubicBezTo>
                <a:cubicBezTo>
                  <a:pt x="323" y="737"/>
                  <a:pt x="331" y="743"/>
                  <a:pt x="340" y="731"/>
                </a:cubicBezTo>
                <a:cubicBezTo>
                  <a:pt x="340" y="731"/>
                  <a:pt x="370" y="715"/>
                  <a:pt x="375" y="702"/>
                </a:cubicBezTo>
                <a:cubicBezTo>
                  <a:pt x="379" y="690"/>
                  <a:pt x="404" y="679"/>
                  <a:pt x="378" y="661"/>
                </a:cubicBezTo>
                <a:cubicBezTo>
                  <a:pt x="378" y="661"/>
                  <a:pt x="379" y="648"/>
                  <a:pt x="357" y="637"/>
                </a:cubicBezTo>
                <a:cubicBezTo>
                  <a:pt x="334" y="627"/>
                  <a:pt x="334" y="616"/>
                  <a:pt x="337" y="599"/>
                </a:cubicBezTo>
                <a:cubicBezTo>
                  <a:pt x="341" y="583"/>
                  <a:pt x="349" y="518"/>
                  <a:pt x="364" y="492"/>
                </a:cubicBezTo>
                <a:cubicBezTo>
                  <a:pt x="379" y="465"/>
                  <a:pt x="422" y="394"/>
                  <a:pt x="423" y="383"/>
                </a:cubicBezTo>
                <a:cubicBezTo>
                  <a:pt x="423" y="372"/>
                  <a:pt x="454" y="366"/>
                  <a:pt x="454" y="366"/>
                </a:cubicBezTo>
                <a:cubicBezTo>
                  <a:pt x="454" y="366"/>
                  <a:pt x="462" y="396"/>
                  <a:pt x="475" y="424"/>
                </a:cubicBezTo>
                <a:cubicBezTo>
                  <a:pt x="487" y="452"/>
                  <a:pt x="471" y="510"/>
                  <a:pt x="466" y="527"/>
                </a:cubicBezTo>
                <a:cubicBezTo>
                  <a:pt x="462" y="544"/>
                  <a:pt x="468" y="538"/>
                  <a:pt x="455" y="560"/>
                </a:cubicBezTo>
                <a:cubicBezTo>
                  <a:pt x="441" y="582"/>
                  <a:pt x="423" y="626"/>
                  <a:pt x="422" y="640"/>
                </a:cubicBezTo>
                <a:cubicBezTo>
                  <a:pt x="420" y="653"/>
                  <a:pt x="378" y="723"/>
                  <a:pt x="379" y="745"/>
                </a:cubicBezTo>
                <a:cubicBezTo>
                  <a:pt x="379" y="754"/>
                  <a:pt x="380" y="762"/>
                  <a:pt x="381" y="770"/>
                </a:cubicBezTo>
                <a:cubicBezTo>
                  <a:pt x="373" y="814"/>
                  <a:pt x="363" y="901"/>
                  <a:pt x="367" y="914"/>
                </a:cubicBezTo>
                <a:cubicBezTo>
                  <a:pt x="378" y="947"/>
                  <a:pt x="364" y="987"/>
                  <a:pt x="325" y="991"/>
                </a:cubicBezTo>
                <a:cubicBezTo>
                  <a:pt x="287" y="995"/>
                  <a:pt x="227" y="1022"/>
                  <a:pt x="195" y="1055"/>
                </a:cubicBezTo>
                <a:cubicBezTo>
                  <a:pt x="164" y="1087"/>
                  <a:pt x="108" y="1121"/>
                  <a:pt x="95" y="1120"/>
                </a:cubicBezTo>
                <a:cubicBezTo>
                  <a:pt x="82" y="1119"/>
                  <a:pt x="64" y="1111"/>
                  <a:pt x="49" y="1113"/>
                </a:cubicBezTo>
                <a:cubicBezTo>
                  <a:pt x="35" y="1115"/>
                  <a:pt x="29" y="1113"/>
                  <a:pt x="29" y="1113"/>
                </a:cubicBezTo>
                <a:cubicBezTo>
                  <a:pt x="29" y="1113"/>
                  <a:pt x="23" y="1110"/>
                  <a:pt x="12" y="1122"/>
                </a:cubicBezTo>
                <a:cubicBezTo>
                  <a:pt x="0" y="1133"/>
                  <a:pt x="3" y="1163"/>
                  <a:pt x="13" y="1190"/>
                </a:cubicBezTo>
                <a:cubicBezTo>
                  <a:pt x="22" y="1216"/>
                  <a:pt x="18" y="1256"/>
                  <a:pt x="34" y="1277"/>
                </a:cubicBezTo>
                <a:cubicBezTo>
                  <a:pt x="50" y="1298"/>
                  <a:pt x="93" y="1357"/>
                  <a:pt x="109" y="1332"/>
                </a:cubicBezTo>
                <a:cubicBezTo>
                  <a:pt x="130" y="1300"/>
                  <a:pt x="114" y="1253"/>
                  <a:pt x="118" y="1231"/>
                </a:cubicBezTo>
                <a:cubicBezTo>
                  <a:pt x="123" y="1209"/>
                  <a:pt x="134" y="1196"/>
                  <a:pt x="130" y="1192"/>
                </a:cubicBezTo>
                <a:cubicBezTo>
                  <a:pt x="126" y="1189"/>
                  <a:pt x="123" y="1187"/>
                  <a:pt x="123" y="1187"/>
                </a:cubicBezTo>
                <a:cubicBezTo>
                  <a:pt x="123" y="1187"/>
                  <a:pt x="140" y="1170"/>
                  <a:pt x="163" y="1158"/>
                </a:cubicBezTo>
                <a:cubicBezTo>
                  <a:pt x="187" y="1147"/>
                  <a:pt x="320" y="1105"/>
                  <a:pt x="348" y="1084"/>
                </a:cubicBezTo>
                <a:cubicBezTo>
                  <a:pt x="376" y="1062"/>
                  <a:pt x="415" y="1065"/>
                  <a:pt x="428" y="1045"/>
                </a:cubicBezTo>
                <a:cubicBezTo>
                  <a:pt x="442" y="1025"/>
                  <a:pt x="472" y="1028"/>
                  <a:pt x="472" y="929"/>
                </a:cubicBezTo>
                <a:cubicBezTo>
                  <a:pt x="472" y="929"/>
                  <a:pt x="493" y="897"/>
                  <a:pt x="513" y="866"/>
                </a:cubicBezTo>
                <a:cubicBezTo>
                  <a:pt x="538" y="878"/>
                  <a:pt x="538" y="878"/>
                  <a:pt x="538" y="878"/>
                </a:cubicBezTo>
                <a:cubicBezTo>
                  <a:pt x="538" y="878"/>
                  <a:pt x="552" y="895"/>
                  <a:pt x="565" y="892"/>
                </a:cubicBezTo>
                <a:cubicBezTo>
                  <a:pt x="579" y="889"/>
                  <a:pt x="624" y="824"/>
                  <a:pt x="633" y="827"/>
                </a:cubicBezTo>
                <a:cubicBezTo>
                  <a:pt x="641" y="830"/>
                  <a:pt x="750" y="768"/>
                  <a:pt x="759" y="790"/>
                </a:cubicBezTo>
                <a:cubicBezTo>
                  <a:pt x="768" y="812"/>
                  <a:pt x="760" y="930"/>
                  <a:pt x="779" y="955"/>
                </a:cubicBezTo>
                <a:cubicBezTo>
                  <a:pt x="799" y="981"/>
                  <a:pt x="834" y="1079"/>
                  <a:pt x="832" y="1113"/>
                </a:cubicBezTo>
                <a:cubicBezTo>
                  <a:pt x="832" y="1113"/>
                  <a:pt x="816" y="1134"/>
                  <a:pt x="812" y="1148"/>
                </a:cubicBezTo>
                <a:cubicBezTo>
                  <a:pt x="807" y="1163"/>
                  <a:pt x="801" y="1160"/>
                  <a:pt x="799" y="1170"/>
                </a:cubicBezTo>
                <a:cubicBezTo>
                  <a:pt x="797" y="1179"/>
                  <a:pt x="791" y="1184"/>
                  <a:pt x="807" y="1193"/>
                </a:cubicBezTo>
                <a:cubicBezTo>
                  <a:pt x="822" y="1202"/>
                  <a:pt x="869" y="1233"/>
                  <a:pt x="891" y="1243"/>
                </a:cubicBezTo>
                <a:cubicBezTo>
                  <a:pt x="914" y="1252"/>
                  <a:pt x="989" y="1294"/>
                  <a:pt x="1005" y="1285"/>
                </a:cubicBezTo>
                <a:cubicBezTo>
                  <a:pt x="1022" y="1277"/>
                  <a:pt x="1023" y="1273"/>
                  <a:pt x="1003" y="1254"/>
                </a:cubicBezTo>
                <a:close/>
              </a:path>
            </a:pathLst>
          </a:custGeom>
          <a:solidFill>
            <a:schemeClr val="accent6"/>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Text Box 56" descr="© INSCALE GmbH, 26.05.2010&#10;http://www.presentationload.com/">
            <a:extLst>
              <a:ext uri="{FF2B5EF4-FFF2-40B4-BE49-F238E27FC236}">
                <a16:creationId xmlns:a16="http://schemas.microsoft.com/office/drawing/2014/main" id="{C690ADBB-44F1-9C2F-A033-AE45C6C33C07}"/>
              </a:ext>
            </a:extLst>
          </p:cNvPr>
          <p:cNvSpPr txBox="1">
            <a:spLocks noChangeArrowheads="1"/>
          </p:cNvSpPr>
          <p:nvPr/>
        </p:nvSpPr>
        <p:spPr bwMode="gray">
          <a:xfrm>
            <a:off x="2078033" y="5959535"/>
            <a:ext cx="1337076" cy="430887"/>
          </a:xfrm>
          <a:prstGeom prst="rect">
            <a:avLst/>
          </a:prstGeom>
          <a:noFill/>
          <a:ln w="9525">
            <a:noFill/>
            <a:miter lim="800000"/>
            <a:headEnd/>
            <a:tailEnd/>
          </a:ln>
          <a:effectLst/>
        </p:spPr>
        <p:txBody>
          <a:bodyPr wrap="square" lIns="67500" tIns="0" rIns="54000" bIns="0" anchor="b" anchorCtr="0">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1">
                <a:ln>
                  <a:noFill/>
                </a:ln>
                <a:solidFill>
                  <a:srgbClr val="FFC000"/>
                </a:solidFill>
                <a:effectLst/>
                <a:uLnTx/>
                <a:uFillTx/>
                <a:latin typeface="Calibri" panose="020F0502020204030204"/>
                <a:ea typeface="+mn-ea"/>
                <a:cs typeface="Calibri" pitchFamily="34" charset="0"/>
              </a:rPr>
              <a:t>IB PYP</a:t>
            </a:r>
            <a:endParaRPr kumimoji="0" lang="en-GB" sz="2800" b="0" i="0" u="none" strike="noStrike" kern="1200" cap="none" spc="0" normalizeH="0" baseline="0" noProof="1">
              <a:ln>
                <a:noFill/>
              </a:ln>
              <a:solidFill>
                <a:prstClr val="black"/>
              </a:solidFill>
              <a:effectLst/>
              <a:uLnTx/>
              <a:uFillTx/>
              <a:latin typeface="Calibri" panose="020F0502020204030204"/>
              <a:ea typeface="+mn-ea"/>
              <a:cs typeface="Calibri" pitchFamily="34" charset="0"/>
            </a:endParaRPr>
          </a:p>
        </p:txBody>
      </p:sp>
      <p:sp>
        <p:nvSpPr>
          <p:cNvPr id="83" name="Text Box 56" descr="© INSCALE GmbH, 26.05.2010&#10;http://www.presentationload.com/">
            <a:extLst>
              <a:ext uri="{FF2B5EF4-FFF2-40B4-BE49-F238E27FC236}">
                <a16:creationId xmlns:a16="http://schemas.microsoft.com/office/drawing/2014/main" id="{6CC6F715-4318-7735-DDE7-D0A3F16A480C}"/>
              </a:ext>
            </a:extLst>
          </p:cNvPr>
          <p:cNvSpPr txBox="1">
            <a:spLocks noChangeArrowheads="1"/>
          </p:cNvSpPr>
          <p:nvPr/>
        </p:nvSpPr>
        <p:spPr bwMode="gray">
          <a:xfrm>
            <a:off x="8082531" y="5959534"/>
            <a:ext cx="1337076" cy="430887"/>
          </a:xfrm>
          <a:prstGeom prst="rect">
            <a:avLst/>
          </a:prstGeom>
          <a:noFill/>
          <a:ln w="9525">
            <a:noFill/>
            <a:miter lim="800000"/>
            <a:headEnd/>
            <a:tailEnd/>
          </a:ln>
          <a:effectLst/>
        </p:spPr>
        <p:txBody>
          <a:bodyPr wrap="square" lIns="67500" tIns="0" rIns="54000" bIns="0" anchor="b" anchorCtr="0">
            <a:spAutoFit/>
          </a:bodyPr>
          <a:lstStyle/>
          <a:p>
            <a:pPr marL="0" marR="0" lvl="0" indent="0" algn="l" defTabSz="6858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1">
                <a:ln>
                  <a:noFill/>
                </a:ln>
                <a:solidFill>
                  <a:srgbClr val="23ADBB"/>
                </a:solidFill>
                <a:effectLst/>
                <a:uLnTx/>
                <a:uFillTx/>
                <a:latin typeface="Calibri" panose="020F0502020204030204"/>
                <a:ea typeface="+mn-ea"/>
                <a:cs typeface="Calibri" pitchFamily="34" charset="0"/>
              </a:rPr>
              <a:t>IB DP</a:t>
            </a:r>
            <a:endParaRPr kumimoji="0" lang="en-GB" sz="2800" b="0" i="0" u="none" strike="noStrike" kern="1200" cap="none" spc="0" normalizeH="0" baseline="0" noProof="1">
              <a:ln>
                <a:noFill/>
              </a:ln>
              <a:solidFill>
                <a:srgbClr val="23ADBB"/>
              </a:solidFill>
              <a:effectLst/>
              <a:uLnTx/>
              <a:uFillTx/>
              <a:latin typeface="Calibri" panose="020F0502020204030204"/>
              <a:ea typeface="+mn-ea"/>
              <a:cs typeface="Calibri" pitchFamily="34" charset="0"/>
            </a:endParaRPr>
          </a:p>
        </p:txBody>
      </p:sp>
      <p:sp>
        <p:nvSpPr>
          <p:cNvPr id="84" name="TextBox 83">
            <a:extLst>
              <a:ext uri="{FF2B5EF4-FFF2-40B4-BE49-F238E27FC236}">
                <a16:creationId xmlns:a16="http://schemas.microsoft.com/office/drawing/2014/main" id="{6A8DDD8B-8AC3-86CD-7454-5E7D0EB63BD2}"/>
              </a:ext>
            </a:extLst>
          </p:cNvPr>
          <p:cNvSpPr txBox="1"/>
          <p:nvPr/>
        </p:nvSpPr>
        <p:spPr>
          <a:xfrm>
            <a:off x="2129575" y="377870"/>
            <a:ext cx="7722930" cy="258532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MYP and DP Mathematics: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Discrete or Continuous?</a:t>
            </a:r>
          </a:p>
        </p:txBody>
      </p:sp>
      <p:sp>
        <p:nvSpPr>
          <p:cNvPr id="2" name="Freeform 12">
            <a:extLst>
              <a:ext uri="{FF2B5EF4-FFF2-40B4-BE49-F238E27FC236}">
                <a16:creationId xmlns:a16="http://schemas.microsoft.com/office/drawing/2014/main" id="{D193D416-89BF-3B15-8883-B6993AD23C76}"/>
              </a:ext>
            </a:extLst>
          </p:cNvPr>
          <p:cNvSpPr>
            <a:spLocks noEditPoints="1"/>
          </p:cNvSpPr>
          <p:nvPr/>
        </p:nvSpPr>
        <p:spPr bwMode="auto">
          <a:xfrm>
            <a:off x="7846742" y="3667424"/>
            <a:ext cx="697586" cy="942932"/>
          </a:xfrm>
          <a:custGeom>
            <a:avLst/>
            <a:gdLst/>
            <a:ahLst/>
            <a:cxnLst>
              <a:cxn ang="0">
                <a:pos x="940" y="1268"/>
              </a:cxn>
              <a:cxn ang="0">
                <a:pos x="889" y="1190"/>
              </a:cxn>
              <a:cxn ang="0">
                <a:pos x="834" y="1062"/>
              </a:cxn>
              <a:cxn ang="0">
                <a:pos x="802" y="871"/>
              </a:cxn>
              <a:cxn ang="0">
                <a:pos x="767" y="801"/>
              </a:cxn>
              <a:cxn ang="0">
                <a:pos x="682" y="685"/>
              </a:cxn>
              <a:cxn ang="0">
                <a:pos x="664" y="669"/>
              </a:cxn>
              <a:cxn ang="0">
                <a:pos x="637" y="589"/>
              </a:cxn>
              <a:cxn ang="0">
                <a:pos x="735" y="431"/>
              </a:cxn>
              <a:cxn ang="0">
                <a:pos x="792" y="413"/>
              </a:cxn>
              <a:cxn ang="0">
                <a:pos x="793" y="375"/>
              </a:cxn>
              <a:cxn ang="0">
                <a:pos x="779" y="358"/>
              </a:cxn>
              <a:cxn ang="0">
                <a:pos x="721" y="368"/>
              </a:cxn>
              <a:cxn ang="0">
                <a:pos x="644" y="422"/>
              </a:cxn>
              <a:cxn ang="0">
                <a:pos x="603" y="231"/>
              </a:cxn>
              <a:cxn ang="0">
                <a:pos x="607" y="201"/>
              </a:cxn>
              <a:cxn ang="0">
                <a:pos x="630" y="197"/>
              </a:cxn>
              <a:cxn ang="0">
                <a:pos x="658" y="164"/>
              </a:cxn>
              <a:cxn ang="0">
                <a:pos x="657" y="151"/>
              </a:cxn>
              <a:cxn ang="0">
                <a:pos x="659" y="148"/>
              </a:cxn>
              <a:cxn ang="0">
                <a:pos x="658" y="132"/>
              </a:cxn>
              <a:cxn ang="0">
                <a:pos x="659" y="112"/>
              </a:cxn>
              <a:cxn ang="0">
                <a:pos x="645" y="92"/>
              </a:cxn>
              <a:cxn ang="0">
                <a:pos x="587" y="4"/>
              </a:cxn>
              <a:cxn ang="0">
                <a:pos x="527" y="9"/>
              </a:cxn>
              <a:cxn ang="0">
                <a:pos x="474" y="123"/>
              </a:cxn>
              <a:cxn ang="0">
                <a:pos x="500" y="200"/>
              </a:cxn>
              <a:cxn ang="0">
                <a:pos x="412" y="264"/>
              </a:cxn>
              <a:cxn ang="0">
                <a:pos x="309" y="403"/>
              </a:cxn>
              <a:cxn ang="0">
                <a:pos x="328" y="672"/>
              </a:cxn>
              <a:cxn ang="0">
                <a:pos x="369" y="726"/>
              </a:cxn>
              <a:cxn ang="0">
                <a:pos x="396" y="722"/>
              </a:cxn>
              <a:cxn ang="0">
                <a:pos x="414" y="798"/>
              </a:cxn>
              <a:cxn ang="0">
                <a:pos x="388" y="926"/>
              </a:cxn>
              <a:cxn ang="0">
                <a:pos x="141" y="916"/>
              </a:cxn>
              <a:cxn ang="0">
                <a:pos x="95" y="872"/>
              </a:cxn>
              <a:cxn ang="0">
                <a:pos x="38" y="921"/>
              </a:cxn>
              <a:cxn ang="0">
                <a:pos x="27" y="1085"/>
              </a:cxn>
              <a:cxn ang="0">
                <a:pos x="125" y="991"/>
              </a:cxn>
              <a:cxn ang="0">
                <a:pos x="170" y="985"/>
              </a:cxn>
              <a:cxn ang="0">
                <a:pos x="436" y="1035"/>
              </a:cxn>
              <a:cxn ang="0">
                <a:pos x="540" y="871"/>
              </a:cxn>
              <a:cxn ang="0">
                <a:pos x="587" y="866"/>
              </a:cxn>
              <a:cxn ang="0">
                <a:pos x="708" y="901"/>
              </a:cxn>
              <a:cxn ang="0">
                <a:pos x="801" y="1185"/>
              </a:cxn>
              <a:cxn ang="0">
                <a:pos x="775" y="1242"/>
              </a:cxn>
              <a:cxn ang="0">
                <a:pos x="868" y="1304"/>
              </a:cxn>
              <a:cxn ang="0">
                <a:pos x="975" y="1306"/>
              </a:cxn>
              <a:cxn ang="0">
                <a:pos x="381" y="545"/>
              </a:cxn>
              <a:cxn ang="0">
                <a:pos x="400" y="407"/>
              </a:cxn>
              <a:cxn ang="0">
                <a:pos x="425" y="637"/>
              </a:cxn>
              <a:cxn ang="0">
                <a:pos x="396" y="639"/>
              </a:cxn>
            </a:cxnLst>
            <a:rect l="0" t="0" r="r" b="b"/>
            <a:pathLst>
              <a:path w="996" h="1345">
                <a:moveTo>
                  <a:pt x="975" y="1306"/>
                </a:moveTo>
                <a:cubicBezTo>
                  <a:pt x="955" y="1290"/>
                  <a:pt x="943" y="1273"/>
                  <a:pt x="940" y="1268"/>
                </a:cubicBezTo>
                <a:cubicBezTo>
                  <a:pt x="937" y="1263"/>
                  <a:pt x="907" y="1236"/>
                  <a:pt x="899" y="1226"/>
                </a:cubicBezTo>
                <a:cubicBezTo>
                  <a:pt x="891" y="1216"/>
                  <a:pt x="898" y="1193"/>
                  <a:pt x="889" y="1190"/>
                </a:cubicBezTo>
                <a:cubicBezTo>
                  <a:pt x="880" y="1187"/>
                  <a:pt x="874" y="1200"/>
                  <a:pt x="874" y="1200"/>
                </a:cubicBezTo>
                <a:cubicBezTo>
                  <a:pt x="874" y="1200"/>
                  <a:pt x="833" y="1087"/>
                  <a:pt x="834" y="1062"/>
                </a:cubicBezTo>
                <a:cubicBezTo>
                  <a:pt x="835" y="1036"/>
                  <a:pt x="828" y="984"/>
                  <a:pt x="816" y="966"/>
                </a:cubicBezTo>
                <a:cubicBezTo>
                  <a:pt x="804" y="947"/>
                  <a:pt x="804" y="884"/>
                  <a:pt x="802" y="871"/>
                </a:cubicBezTo>
                <a:cubicBezTo>
                  <a:pt x="800" y="858"/>
                  <a:pt x="786" y="841"/>
                  <a:pt x="786" y="841"/>
                </a:cubicBezTo>
                <a:cubicBezTo>
                  <a:pt x="786" y="841"/>
                  <a:pt x="778" y="818"/>
                  <a:pt x="767" y="801"/>
                </a:cubicBezTo>
                <a:cubicBezTo>
                  <a:pt x="756" y="785"/>
                  <a:pt x="751" y="776"/>
                  <a:pt x="735" y="758"/>
                </a:cubicBezTo>
                <a:cubicBezTo>
                  <a:pt x="725" y="747"/>
                  <a:pt x="694" y="697"/>
                  <a:pt x="682" y="685"/>
                </a:cubicBezTo>
                <a:cubicBezTo>
                  <a:pt x="677" y="680"/>
                  <a:pt x="671" y="678"/>
                  <a:pt x="664" y="676"/>
                </a:cubicBezTo>
                <a:cubicBezTo>
                  <a:pt x="664" y="669"/>
                  <a:pt x="664" y="669"/>
                  <a:pt x="664" y="669"/>
                </a:cubicBezTo>
                <a:cubicBezTo>
                  <a:pt x="664" y="669"/>
                  <a:pt x="652" y="638"/>
                  <a:pt x="647" y="632"/>
                </a:cubicBezTo>
                <a:cubicBezTo>
                  <a:pt x="642" y="627"/>
                  <a:pt x="634" y="604"/>
                  <a:pt x="637" y="589"/>
                </a:cubicBezTo>
                <a:cubicBezTo>
                  <a:pt x="640" y="574"/>
                  <a:pt x="646" y="497"/>
                  <a:pt x="646" y="497"/>
                </a:cubicBezTo>
                <a:cubicBezTo>
                  <a:pt x="646" y="497"/>
                  <a:pt x="722" y="434"/>
                  <a:pt x="735" y="431"/>
                </a:cubicBezTo>
                <a:cubicBezTo>
                  <a:pt x="748" y="428"/>
                  <a:pt x="766" y="425"/>
                  <a:pt x="775" y="416"/>
                </a:cubicBezTo>
                <a:cubicBezTo>
                  <a:pt x="775" y="416"/>
                  <a:pt x="786" y="417"/>
                  <a:pt x="792" y="413"/>
                </a:cubicBezTo>
                <a:cubicBezTo>
                  <a:pt x="799" y="408"/>
                  <a:pt x="803" y="399"/>
                  <a:pt x="801" y="393"/>
                </a:cubicBezTo>
                <a:cubicBezTo>
                  <a:pt x="798" y="387"/>
                  <a:pt x="804" y="380"/>
                  <a:pt x="793" y="375"/>
                </a:cubicBezTo>
                <a:cubicBezTo>
                  <a:pt x="793" y="375"/>
                  <a:pt x="792" y="364"/>
                  <a:pt x="782" y="360"/>
                </a:cubicBezTo>
                <a:cubicBezTo>
                  <a:pt x="772" y="356"/>
                  <a:pt x="779" y="358"/>
                  <a:pt x="779" y="358"/>
                </a:cubicBezTo>
                <a:cubicBezTo>
                  <a:pt x="779" y="358"/>
                  <a:pt x="771" y="346"/>
                  <a:pt x="755" y="346"/>
                </a:cubicBezTo>
                <a:cubicBezTo>
                  <a:pt x="740" y="347"/>
                  <a:pt x="729" y="351"/>
                  <a:pt x="721" y="368"/>
                </a:cubicBezTo>
                <a:cubicBezTo>
                  <a:pt x="713" y="384"/>
                  <a:pt x="710" y="402"/>
                  <a:pt x="683" y="409"/>
                </a:cubicBezTo>
                <a:cubicBezTo>
                  <a:pt x="656" y="416"/>
                  <a:pt x="644" y="422"/>
                  <a:pt x="644" y="422"/>
                </a:cubicBezTo>
                <a:cubicBezTo>
                  <a:pt x="644" y="422"/>
                  <a:pt x="650" y="342"/>
                  <a:pt x="631" y="301"/>
                </a:cubicBezTo>
                <a:cubicBezTo>
                  <a:pt x="613" y="261"/>
                  <a:pt x="600" y="246"/>
                  <a:pt x="603" y="231"/>
                </a:cubicBezTo>
                <a:cubicBezTo>
                  <a:pt x="606" y="215"/>
                  <a:pt x="607" y="203"/>
                  <a:pt x="607" y="203"/>
                </a:cubicBezTo>
                <a:cubicBezTo>
                  <a:pt x="607" y="201"/>
                  <a:pt x="607" y="201"/>
                  <a:pt x="607" y="201"/>
                </a:cubicBezTo>
                <a:cubicBezTo>
                  <a:pt x="612" y="200"/>
                  <a:pt x="618" y="199"/>
                  <a:pt x="623" y="197"/>
                </a:cubicBezTo>
                <a:cubicBezTo>
                  <a:pt x="626" y="197"/>
                  <a:pt x="629" y="197"/>
                  <a:pt x="630" y="197"/>
                </a:cubicBezTo>
                <a:cubicBezTo>
                  <a:pt x="637" y="195"/>
                  <a:pt x="655" y="194"/>
                  <a:pt x="657" y="181"/>
                </a:cubicBezTo>
                <a:cubicBezTo>
                  <a:pt x="659" y="175"/>
                  <a:pt x="659" y="169"/>
                  <a:pt x="658" y="164"/>
                </a:cubicBezTo>
                <a:cubicBezTo>
                  <a:pt x="660" y="161"/>
                  <a:pt x="662" y="158"/>
                  <a:pt x="662" y="156"/>
                </a:cubicBezTo>
                <a:cubicBezTo>
                  <a:pt x="661" y="153"/>
                  <a:pt x="659" y="152"/>
                  <a:pt x="657" y="151"/>
                </a:cubicBezTo>
                <a:cubicBezTo>
                  <a:pt x="657" y="150"/>
                  <a:pt x="658" y="149"/>
                  <a:pt x="658" y="149"/>
                </a:cubicBezTo>
                <a:cubicBezTo>
                  <a:pt x="658" y="149"/>
                  <a:pt x="658" y="148"/>
                  <a:pt x="659" y="148"/>
                </a:cubicBezTo>
                <a:cubicBezTo>
                  <a:pt x="660" y="147"/>
                  <a:pt x="662" y="144"/>
                  <a:pt x="661" y="143"/>
                </a:cubicBezTo>
                <a:cubicBezTo>
                  <a:pt x="660" y="141"/>
                  <a:pt x="658" y="132"/>
                  <a:pt x="658" y="132"/>
                </a:cubicBezTo>
                <a:cubicBezTo>
                  <a:pt x="658" y="132"/>
                  <a:pt x="669" y="124"/>
                  <a:pt x="663" y="115"/>
                </a:cubicBezTo>
                <a:cubicBezTo>
                  <a:pt x="662" y="114"/>
                  <a:pt x="660" y="113"/>
                  <a:pt x="659" y="112"/>
                </a:cubicBezTo>
                <a:cubicBezTo>
                  <a:pt x="655" y="107"/>
                  <a:pt x="650" y="102"/>
                  <a:pt x="645" y="97"/>
                </a:cubicBezTo>
                <a:cubicBezTo>
                  <a:pt x="645" y="96"/>
                  <a:pt x="645" y="94"/>
                  <a:pt x="645" y="92"/>
                </a:cubicBezTo>
                <a:cubicBezTo>
                  <a:pt x="648" y="81"/>
                  <a:pt x="654" y="62"/>
                  <a:pt x="642" y="46"/>
                </a:cubicBezTo>
                <a:cubicBezTo>
                  <a:pt x="630" y="30"/>
                  <a:pt x="631" y="9"/>
                  <a:pt x="587" y="4"/>
                </a:cubicBezTo>
                <a:cubicBezTo>
                  <a:pt x="582" y="4"/>
                  <a:pt x="574" y="3"/>
                  <a:pt x="569" y="3"/>
                </a:cubicBezTo>
                <a:cubicBezTo>
                  <a:pt x="555" y="0"/>
                  <a:pt x="541" y="3"/>
                  <a:pt x="527" y="9"/>
                </a:cubicBezTo>
                <a:cubicBezTo>
                  <a:pt x="481" y="31"/>
                  <a:pt x="459" y="56"/>
                  <a:pt x="474" y="122"/>
                </a:cubicBezTo>
                <a:cubicBezTo>
                  <a:pt x="474" y="123"/>
                  <a:pt x="474" y="123"/>
                  <a:pt x="474" y="123"/>
                </a:cubicBezTo>
                <a:cubicBezTo>
                  <a:pt x="478" y="134"/>
                  <a:pt x="484" y="145"/>
                  <a:pt x="496" y="154"/>
                </a:cubicBezTo>
                <a:cubicBezTo>
                  <a:pt x="516" y="168"/>
                  <a:pt x="504" y="198"/>
                  <a:pt x="500" y="200"/>
                </a:cubicBezTo>
                <a:cubicBezTo>
                  <a:pt x="496" y="201"/>
                  <a:pt x="456" y="215"/>
                  <a:pt x="448" y="231"/>
                </a:cubicBezTo>
                <a:cubicBezTo>
                  <a:pt x="439" y="246"/>
                  <a:pt x="420" y="259"/>
                  <a:pt x="412" y="264"/>
                </a:cubicBezTo>
                <a:cubicBezTo>
                  <a:pt x="380" y="285"/>
                  <a:pt x="348" y="337"/>
                  <a:pt x="337" y="361"/>
                </a:cubicBezTo>
                <a:cubicBezTo>
                  <a:pt x="327" y="382"/>
                  <a:pt x="309" y="378"/>
                  <a:pt x="309" y="403"/>
                </a:cubicBezTo>
                <a:cubicBezTo>
                  <a:pt x="308" y="427"/>
                  <a:pt x="299" y="554"/>
                  <a:pt x="318" y="593"/>
                </a:cubicBezTo>
                <a:cubicBezTo>
                  <a:pt x="338" y="633"/>
                  <a:pt x="324" y="648"/>
                  <a:pt x="328" y="672"/>
                </a:cubicBezTo>
                <a:cubicBezTo>
                  <a:pt x="333" y="695"/>
                  <a:pt x="336" y="717"/>
                  <a:pt x="355" y="727"/>
                </a:cubicBezTo>
                <a:cubicBezTo>
                  <a:pt x="355" y="727"/>
                  <a:pt x="366" y="731"/>
                  <a:pt x="369" y="726"/>
                </a:cubicBezTo>
                <a:cubicBezTo>
                  <a:pt x="369" y="726"/>
                  <a:pt x="382" y="729"/>
                  <a:pt x="385" y="724"/>
                </a:cubicBezTo>
                <a:cubicBezTo>
                  <a:pt x="396" y="722"/>
                  <a:pt x="396" y="722"/>
                  <a:pt x="396" y="722"/>
                </a:cubicBezTo>
                <a:cubicBezTo>
                  <a:pt x="398" y="758"/>
                  <a:pt x="398" y="758"/>
                  <a:pt x="398" y="758"/>
                </a:cubicBezTo>
                <a:cubicBezTo>
                  <a:pt x="398" y="758"/>
                  <a:pt x="407" y="789"/>
                  <a:pt x="414" y="798"/>
                </a:cubicBezTo>
                <a:cubicBezTo>
                  <a:pt x="410" y="827"/>
                  <a:pt x="407" y="859"/>
                  <a:pt x="408" y="868"/>
                </a:cubicBezTo>
                <a:cubicBezTo>
                  <a:pt x="410" y="886"/>
                  <a:pt x="420" y="945"/>
                  <a:pt x="388" y="926"/>
                </a:cubicBezTo>
                <a:cubicBezTo>
                  <a:pt x="357" y="906"/>
                  <a:pt x="298" y="919"/>
                  <a:pt x="255" y="925"/>
                </a:cubicBezTo>
                <a:cubicBezTo>
                  <a:pt x="212" y="931"/>
                  <a:pt x="150" y="924"/>
                  <a:pt x="141" y="916"/>
                </a:cubicBezTo>
                <a:cubicBezTo>
                  <a:pt x="131" y="908"/>
                  <a:pt x="122" y="891"/>
                  <a:pt x="110" y="884"/>
                </a:cubicBezTo>
                <a:cubicBezTo>
                  <a:pt x="98" y="877"/>
                  <a:pt x="95" y="872"/>
                  <a:pt x="95" y="872"/>
                </a:cubicBezTo>
                <a:cubicBezTo>
                  <a:pt x="95" y="872"/>
                  <a:pt x="92" y="867"/>
                  <a:pt x="76" y="869"/>
                </a:cubicBezTo>
                <a:cubicBezTo>
                  <a:pt x="61" y="871"/>
                  <a:pt x="46" y="895"/>
                  <a:pt x="38" y="921"/>
                </a:cubicBezTo>
                <a:cubicBezTo>
                  <a:pt x="29" y="946"/>
                  <a:pt x="3" y="974"/>
                  <a:pt x="3" y="999"/>
                </a:cubicBezTo>
                <a:cubicBezTo>
                  <a:pt x="3" y="1025"/>
                  <a:pt x="0" y="1094"/>
                  <a:pt x="27" y="1085"/>
                </a:cubicBezTo>
                <a:cubicBezTo>
                  <a:pt x="62" y="1073"/>
                  <a:pt x="77" y="1028"/>
                  <a:pt x="94" y="1014"/>
                </a:cubicBezTo>
                <a:cubicBezTo>
                  <a:pt x="110" y="1000"/>
                  <a:pt x="126" y="996"/>
                  <a:pt x="125" y="991"/>
                </a:cubicBezTo>
                <a:cubicBezTo>
                  <a:pt x="124" y="986"/>
                  <a:pt x="123" y="983"/>
                  <a:pt x="123" y="983"/>
                </a:cubicBezTo>
                <a:cubicBezTo>
                  <a:pt x="123" y="983"/>
                  <a:pt x="146" y="980"/>
                  <a:pt x="170" y="985"/>
                </a:cubicBezTo>
                <a:cubicBezTo>
                  <a:pt x="194" y="990"/>
                  <a:pt x="304" y="1016"/>
                  <a:pt x="338" y="1016"/>
                </a:cubicBezTo>
                <a:cubicBezTo>
                  <a:pt x="372" y="1016"/>
                  <a:pt x="414" y="1042"/>
                  <a:pt x="436" y="1035"/>
                </a:cubicBezTo>
                <a:cubicBezTo>
                  <a:pt x="457" y="1028"/>
                  <a:pt x="486" y="1009"/>
                  <a:pt x="512" y="926"/>
                </a:cubicBezTo>
                <a:cubicBezTo>
                  <a:pt x="512" y="926"/>
                  <a:pt x="532" y="878"/>
                  <a:pt x="540" y="871"/>
                </a:cubicBezTo>
                <a:cubicBezTo>
                  <a:pt x="549" y="864"/>
                  <a:pt x="560" y="854"/>
                  <a:pt x="560" y="854"/>
                </a:cubicBezTo>
                <a:cubicBezTo>
                  <a:pt x="560" y="854"/>
                  <a:pt x="575" y="870"/>
                  <a:pt x="587" y="866"/>
                </a:cubicBezTo>
                <a:cubicBezTo>
                  <a:pt x="600" y="862"/>
                  <a:pt x="610" y="855"/>
                  <a:pt x="618" y="857"/>
                </a:cubicBezTo>
                <a:cubicBezTo>
                  <a:pt x="626" y="859"/>
                  <a:pt x="698" y="881"/>
                  <a:pt x="708" y="901"/>
                </a:cubicBezTo>
                <a:cubicBezTo>
                  <a:pt x="718" y="922"/>
                  <a:pt x="719" y="1016"/>
                  <a:pt x="739" y="1039"/>
                </a:cubicBezTo>
                <a:cubicBezTo>
                  <a:pt x="760" y="1061"/>
                  <a:pt x="801" y="1152"/>
                  <a:pt x="801" y="1185"/>
                </a:cubicBezTo>
                <a:cubicBezTo>
                  <a:pt x="801" y="1185"/>
                  <a:pt x="788" y="1206"/>
                  <a:pt x="785" y="1220"/>
                </a:cubicBezTo>
                <a:cubicBezTo>
                  <a:pt x="782" y="1235"/>
                  <a:pt x="776" y="1233"/>
                  <a:pt x="775" y="1242"/>
                </a:cubicBezTo>
                <a:cubicBezTo>
                  <a:pt x="774" y="1251"/>
                  <a:pt x="769" y="1256"/>
                  <a:pt x="784" y="1263"/>
                </a:cubicBezTo>
                <a:cubicBezTo>
                  <a:pt x="799" y="1270"/>
                  <a:pt x="846" y="1297"/>
                  <a:pt x="868" y="1304"/>
                </a:cubicBezTo>
                <a:cubicBezTo>
                  <a:pt x="891" y="1311"/>
                  <a:pt x="965" y="1345"/>
                  <a:pt x="980" y="1336"/>
                </a:cubicBezTo>
                <a:cubicBezTo>
                  <a:pt x="996" y="1327"/>
                  <a:pt x="996" y="1323"/>
                  <a:pt x="975" y="1306"/>
                </a:cubicBezTo>
                <a:close/>
                <a:moveTo>
                  <a:pt x="396" y="639"/>
                </a:moveTo>
                <a:cubicBezTo>
                  <a:pt x="390" y="632"/>
                  <a:pt x="379" y="566"/>
                  <a:pt x="381" y="545"/>
                </a:cubicBezTo>
                <a:cubicBezTo>
                  <a:pt x="383" y="523"/>
                  <a:pt x="388" y="464"/>
                  <a:pt x="386" y="432"/>
                </a:cubicBezTo>
                <a:cubicBezTo>
                  <a:pt x="384" y="400"/>
                  <a:pt x="400" y="407"/>
                  <a:pt x="400" y="407"/>
                </a:cubicBezTo>
                <a:cubicBezTo>
                  <a:pt x="398" y="446"/>
                  <a:pt x="424" y="499"/>
                  <a:pt x="426" y="529"/>
                </a:cubicBezTo>
                <a:cubicBezTo>
                  <a:pt x="428" y="559"/>
                  <a:pt x="419" y="612"/>
                  <a:pt x="425" y="637"/>
                </a:cubicBezTo>
                <a:cubicBezTo>
                  <a:pt x="431" y="663"/>
                  <a:pt x="420" y="667"/>
                  <a:pt x="420" y="667"/>
                </a:cubicBezTo>
                <a:cubicBezTo>
                  <a:pt x="419" y="660"/>
                  <a:pt x="402" y="647"/>
                  <a:pt x="396" y="639"/>
                </a:cubicBezTo>
                <a:close/>
              </a:path>
            </a:pathLst>
          </a:custGeom>
          <a:solidFill>
            <a:srgbClr val="23ADB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14">
            <a:extLst>
              <a:ext uri="{FF2B5EF4-FFF2-40B4-BE49-F238E27FC236}">
                <a16:creationId xmlns:a16="http://schemas.microsoft.com/office/drawing/2014/main" id="{BEEC3DD0-9ED1-DB44-7C73-5DF244292776}"/>
              </a:ext>
            </a:extLst>
          </p:cNvPr>
          <p:cNvSpPr>
            <a:spLocks/>
          </p:cNvSpPr>
          <p:nvPr/>
        </p:nvSpPr>
        <p:spPr bwMode="auto">
          <a:xfrm>
            <a:off x="8697361" y="3607934"/>
            <a:ext cx="628350" cy="931178"/>
          </a:xfrm>
          <a:custGeom>
            <a:avLst/>
            <a:gdLst/>
            <a:ahLst/>
            <a:cxnLst>
              <a:cxn ang="0">
                <a:pos x="875" y="1275"/>
              </a:cxn>
              <a:cxn ang="0">
                <a:pos x="834" y="1187"/>
              </a:cxn>
              <a:cxn ang="0">
                <a:pos x="825" y="1160"/>
              </a:cxn>
              <a:cxn ang="0">
                <a:pos x="849" y="903"/>
              </a:cxn>
              <a:cxn ang="0">
                <a:pos x="822" y="769"/>
              </a:cxn>
              <a:cxn ang="0">
                <a:pos x="694" y="687"/>
              </a:cxn>
              <a:cxn ang="0">
                <a:pos x="652" y="526"/>
              </a:cxn>
              <a:cxn ang="0">
                <a:pos x="730" y="330"/>
              </a:cxn>
              <a:cxn ang="0">
                <a:pos x="742" y="270"/>
              </a:cxn>
              <a:cxn ang="0">
                <a:pos x="711" y="254"/>
              </a:cxn>
              <a:cxn ang="0">
                <a:pos x="687" y="298"/>
              </a:cxn>
              <a:cxn ang="0">
                <a:pos x="634" y="267"/>
              </a:cxn>
              <a:cxn ang="0">
                <a:pos x="622" y="190"/>
              </a:cxn>
              <a:cxn ang="0">
                <a:pos x="635" y="188"/>
              </a:cxn>
              <a:cxn ang="0">
                <a:pos x="663" y="145"/>
              </a:cxn>
              <a:cxn ang="0">
                <a:pos x="659" y="138"/>
              </a:cxn>
              <a:cxn ang="0">
                <a:pos x="658" y="122"/>
              </a:cxn>
              <a:cxn ang="0">
                <a:pos x="642" y="82"/>
              </a:cxn>
              <a:cxn ang="0">
                <a:pos x="577" y="1"/>
              </a:cxn>
              <a:cxn ang="0">
                <a:pos x="474" y="79"/>
              </a:cxn>
              <a:cxn ang="0">
                <a:pos x="514" y="174"/>
              </a:cxn>
              <a:cxn ang="0">
                <a:pos x="493" y="201"/>
              </a:cxn>
              <a:cxn ang="0">
                <a:pos x="441" y="280"/>
              </a:cxn>
              <a:cxn ang="0">
                <a:pos x="314" y="401"/>
              </a:cxn>
              <a:cxn ang="0">
                <a:pos x="232" y="597"/>
              </a:cxn>
              <a:cxn ang="0">
                <a:pos x="241" y="628"/>
              </a:cxn>
              <a:cxn ang="0">
                <a:pos x="272" y="636"/>
              </a:cxn>
              <a:cxn ang="0">
                <a:pos x="335" y="489"/>
              </a:cxn>
              <a:cxn ang="0">
                <a:pos x="447" y="380"/>
              </a:cxn>
              <a:cxn ang="0">
                <a:pos x="454" y="433"/>
              </a:cxn>
              <a:cxn ang="0">
                <a:pos x="405" y="614"/>
              </a:cxn>
              <a:cxn ang="0">
                <a:pos x="398" y="783"/>
              </a:cxn>
              <a:cxn ang="0">
                <a:pos x="351" y="921"/>
              </a:cxn>
              <a:cxn ang="0">
                <a:pos x="69" y="1132"/>
              </a:cxn>
              <a:cxn ang="0">
                <a:pos x="5" y="1195"/>
              </a:cxn>
              <a:cxn ang="0">
                <a:pos x="149" y="1325"/>
              </a:cxn>
              <a:cxn ang="0">
                <a:pos x="154" y="1244"/>
              </a:cxn>
              <a:cxn ang="0">
                <a:pos x="144" y="1172"/>
              </a:cxn>
              <a:cxn ang="0">
                <a:pos x="250" y="1111"/>
              </a:cxn>
              <a:cxn ang="0">
                <a:pos x="486" y="946"/>
              </a:cxn>
              <a:cxn ang="0">
                <a:pos x="558" y="821"/>
              </a:cxn>
              <a:cxn ang="0">
                <a:pos x="651" y="819"/>
              </a:cxn>
              <a:cxn ang="0">
                <a:pos x="757" y="988"/>
              </a:cxn>
              <a:cxn ang="0">
                <a:pos x="714" y="1173"/>
              </a:cxn>
              <a:cxn ang="0">
                <a:pos x="739" y="1229"/>
              </a:cxn>
              <a:cxn ang="0">
                <a:pos x="891" y="1318"/>
              </a:cxn>
            </a:cxnLst>
            <a:rect l="0" t="0" r="r" b="b"/>
            <a:pathLst>
              <a:path w="896" h="1329">
                <a:moveTo>
                  <a:pt x="882" y="1282"/>
                </a:moveTo>
                <a:cubicBezTo>
                  <a:pt x="875" y="1275"/>
                  <a:pt x="875" y="1275"/>
                  <a:pt x="875" y="1275"/>
                </a:cubicBezTo>
                <a:cubicBezTo>
                  <a:pt x="863" y="1256"/>
                  <a:pt x="863" y="1256"/>
                  <a:pt x="863" y="1256"/>
                </a:cubicBezTo>
                <a:cubicBezTo>
                  <a:pt x="834" y="1187"/>
                  <a:pt x="834" y="1187"/>
                  <a:pt x="834" y="1187"/>
                </a:cubicBezTo>
                <a:cubicBezTo>
                  <a:pt x="834" y="1187"/>
                  <a:pt x="852" y="1162"/>
                  <a:pt x="839" y="1159"/>
                </a:cubicBezTo>
                <a:cubicBezTo>
                  <a:pt x="826" y="1155"/>
                  <a:pt x="825" y="1160"/>
                  <a:pt x="825" y="1160"/>
                </a:cubicBezTo>
                <a:cubicBezTo>
                  <a:pt x="825" y="1160"/>
                  <a:pt x="818" y="1098"/>
                  <a:pt x="828" y="1048"/>
                </a:cubicBezTo>
                <a:cubicBezTo>
                  <a:pt x="838" y="998"/>
                  <a:pt x="854" y="942"/>
                  <a:pt x="849" y="903"/>
                </a:cubicBezTo>
                <a:cubicBezTo>
                  <a:pt x="843" y="864"/>
                  <a:pt x="858" y="851"/>
                  <a:pt x="861" y="837"/>
                </a:cubicBezTo>
                <a:cubicBezTo>
                  <a:pt x="863" y="823"/>
                  <a:pt x="857" y="788"/>
                  <a:pt x="822" y="769"/>
                </a:cubicBezTo>
                <a:cubicBezTo>
                  <a:pt x="786" y="751"/>
                  <a:pt x="759" y="721"/>
                  <a:pt x="730" y="704"/>
                </a:cubicBezTo>
                <a:cubicBezTo>
                  <a:pt x="721" y="699"/>
                  <a:pt x="708" y="693"/>
                  <a:pt x="694" y="687"/>
                </a:cubicBezTo>
                <a:cubicBezTo>
                  <a:pt x="667" y="655"/>
                  <a:pt x="632" y="616"/>
                  <a:pt x="624" y="614"/>
                </a:cubicBezTo>
                <a:cubicBezTo>
                  <a:pt x="611" y="611"/>
                  <a:pt x="643" y="533"/>
                  <a:pt x="652" y="526"/>
                </a:cubicBezTo>
                <a:cubicBezTo>
                  <a:pt x="661" y="518"/>
                  <a:pt x="700" y="460"/>
                  <a:pt x="704" y="439"/>
                </a:cubicBezTo>
                <a:cubicBezTo>
                  <a:pt x="707" y="418"/>
                  <a:pt x="730" y="330"/>
                  <a:pt x="730" y="330"/>
                </a:cubicBezTo>
                <a:cubicBezTo>
                  <a:pt x="730" y="330"/>
                  <a:pt x="741" y="316"/>
                  <a:pt x="743" y="304"/>
                </a:cubicBezTo>
                <a:cubicBezTo>
                  <a:pt x="744" y="293"/>
                  <a:pt x="752" y="281"/>
                  <a:pt x="742" y="270"/>
                </a:cubicBezTo>
                <a:cubicBezTo>
                  <a:pt x="736" y="262"/>
                  <a:pt x="737" y="252"/>
                  <a:pt x="727" y="257"/>
                </a:cubicBezTo>
                <a:cubicBezTo>
                  <a:pt x="724" y="259"/>
                  <a:pt x="723" y="245"/>
                  <a:pt x="711" y="254"/>
                </a:cubicBezTo>
                <a:cubicBezTo>
                  <a:pt x="709" y="256"/>
                  <a:pt x="706" y="244"/>
                  <a:pt x="694" y="259"/>
                </a:cubicBezTo>
                <a:cubicBezTo>
                  <a:pt x="679" y="277"/>
                  <a:pt x="680" y="282"/>
                  <a:pt x="687" y="298"/>
                </a:cubicBezTo>
                <a:cubicBezTo>
                  <a:pt x="693" y="314"/>
                  <a:pt x="702" y="319"/>
                  <a:pt x="661" y="397"/>
                </a:cubicBezTo>
                <a:cubicBezTo>
                  <a:pt x="661" y="397"/>
                  <a:pt x="661" y="318"/>
                  <a:pt x="634" y="267"/>
                </a:cubicBezTo>
                <a:cubicBezTo>
                  <a:pt x="608" y="219"/>
                  <a:pt x="614" y="213"/>
                  <a:pt x="614" y="213"/>
                </a:cubicBezTo>
                <a:cubicBezTo>
                  <a:pt x="622" y="190"/>
                  <a:pt x="622" y="190"/>
                  <a:pt x="622" y="190"/>
                </a:cubicBezTo>
                <a:cubicBezTo>
                  <a:pt x="622" y="190"/>
                  <a:pt x="623" y="190"/>
                  <a:pt x="626" y="189"/>
                </a:cubicBezTo>
                <a:cubicBezTo>
                  <a:pt x="630" y="189"/>
                  <a:pt x="633" y="189"/>
                  <a:pt x="635" y="188"/>
                </a:cubicBezTo>
                <a:cubicBezTo>
                  <a:pt x="643" y="185"/>
                  <a:pt x="670" y="181"/>
                  <a:pt x="657" y="157"/>
                </a:cubicBezTo>
                <a:cubicBezTo>
                  <a:pt x="657" y="157"/>
                  <a:pt x="665" y="148"/>
                  <a:pt x="663" y="145"/>
                </a:cubicBezTo>
                <a:cubicBezTo>
                  <a:pt x="663" y="143"/>
                  <a:pt x="660" y="141"/>
                  <a:pt x="659" y="141"/>
                </a:cubicBezTo>
                <a:cubicBezTo>
                  <a:pt x="659" y="140"/>
                  <a:pt x="659" y="139"/>
                  <a:pt x="659" y="138"/>
                </a:cubicBezTo>
                <a:cubicBezTo>
                  <a:pt x="660" y="136"/>
                  <a:pt x="662" y="134"/>
                  <a:pt x="662" y="132"/>
                </a:cubicBezTo>
                <a:cubicBezTo>
                  <a:pt x="661" y="130"/>
                  <a:pt x="658" y="122"/>
                  <a:pt x="658" y="122"/>
                </a:cubicBezTo>
                <a:cubicBezTo>
                  <a:pt x="658" y="122"/>
                  <a:pt x="669" y="112"/>
                  <a:pt x="661" y="105"/>
                </a:cubicBezTo>
                <a:cubicBezTo>
                  <a:pt x="654" y="97"/>
                  <a:pt x="641" y="93"/>
                  <a:pt x="642" y="82"/>
                </a:cubicBezTo>
                <a:cubicBezTo>
                  <a:pt x="644" y="72"/>
                  <a:pt x="648" y="52"/>
                  <a:pt x="635" y="37"/>
                </a:cubicBezTo>
                <a:cubicBezTo>
                  <a:pt x="623" y="22"/>
                  <a:pt x="621" y="2"/>
                  <a:pt x="577" y="1"/>
                </a:cubicBezTo>
                <a:cubicBezTo>
                  <a:pt x="538" y="0"/>
                  <a:pt x="503" y="7"/>
                  <a:pt x="485" y="44"/>
                </a:cubicBezTo>
                <a:cubicBezTo>
                  <a:pt x="475" y="59"/>
                  <a:pt x="474" y="75"/>
                  <a:pt x="474" y="79"/>
                </a:cubicBezTo>
                <a:cubicBezTo>
                  <a:pt x="474" y="79"/>
                  <a:pt x="467" y="140"/>
                  <a:pt x="509" y="168"/>
                </a:cubicBezTo>
                <a:cubicBezTo>
                  <a:pt x="509" y="168"/>
                  <a:pt x="512" y="171"/>
                  <a:pt x="514" y="174"/>
                </a:cubicBezTo>
                <a:cubicBezTo>
                  <a:pt x="514" y="175"/>
                  <a:pt x="513" y="176"/>
                  <a:pt x="513" y="177"/>
                </a:cubicBezTo>
                <a:cubicBezTo>
                  <a:pt x="509" y="186"/>
                  <a:pt x="496" y="200"/>
                  <a:pt x="493" y="201"/>
                </a:cubicBezTo>
                <a:cubicBezTo>
                  <a:pt x="490" y="203"/>
                  <a:pt x="471" y="235"/>
                  <a:pt x="471" y="247"/>
                </a:cubicBezTo>
                <a:cubicBezTo>
                  <a:pt x="471" y="259"/>
                  <a:pt x="454" y="276"/>
                  <a:pt x="441" y="280"/>
                </a:cubicBezTo>
                <a:cubicBezTo>
                  <a:pt x="410" y="289"/>
                  <a:pt x="353" y="354"/>
                  <a:pt x="339" y="363"/>
                </a:cubicBezTo>
                <a:cubicBezTo>
                  <a:pt x="327" y="371"/>
                  <a:pt x="331" y="383"/>
                  <a:pt x="314" y="401"/>
                </a:cubicBezTo>
                <a:cubicBezTo>
                  <a:pt x="297" y="419"/>
                  <a:pt x="264" y="540"/>
                  <a:pt x="253" y="551"/>
                </a:cubicBezTo>
                <a:cubicBezTo>
                  <a:pt x="242" y="562"/>
                  <a:pt x="231" y="589"/>
                  <a:pt x="232" y="597"/>
                </a:cubicBezTo>
                <a:cubicBezTo>
                  <a:pt x="232" y="597"/>
                  <a:pt x="221" y="609"/>
                  <a:pt x="227" y="615"/>
                </a:cubicBezTo>
                <a:cubicBezTo>
                  <a:pt x="233" y="621"/>
                  <a:pt x="233" y="629"/>
                  <a:pt x="241" y="628"/>
                </a:cubicBezTo>
                <a:cubicBezTo>
                  <a:pt x="241" y="628"/>
                  <a:pt x="248" y="635"/>
                  <a:pt x="251" y="633"/>
                </a:cubicBezTo>
                <a:cubicBezTo>
                  <a:pt x="251" y="633"/>
                  <a:pt x="264" y="639"/>
                  <a:pt x="272" y="636"/>
                </a:cubicBezTo>
                <a:cubicBezTo>
                  <a:pt x="281" y="633"/>
                  <a:pt x="296" y="634"/>
                  <a:pt x="288" y="588"/>
                </a:cubicBezTo>
                <a:cubicBezTo>
                  <a:pt x="280" y="542"/>
                  <a:pt x="320" y="520"/>
                  <a:pt x="335" y="489"/>
                </a:cubicBezTo>
                <a:cubicBezTo>
                  <a:pt x="350" y="457"/>
                  <a:pt x="389" y="412"/>
                  <a:pt x="388" y="404"/>
                </a:cubicBezTo>
                <a:cubicBezTo>
                  <a:pt x="388" y="404"/>
                  <a:pt x="424" y="402"/>
                  <a:pt x="447" y="380"/>
                </a:cubicBezTo>
                <a:cubicBezTo>
                  <a:pt x="470" y="359"/>
                  <a:pt x="460" y="371"/>
                  <a:pt x="460" y="371"/>
                </a:cubicBezTo>
                <a:cubicBezTo>
                  <a:pt x="460" y="371"/>
                  <a:pt x="469" y="408"/>
                  <a:pt x="454" y="433"/>
                </a:cubicBezTo>
                <a:cubicBezTo>
                  <a:pt x="440" y="458"/>
                  <a:pt x="437" y="528"/>
                  <a:pt x="439" y="545"/>
                </a:cubicBezTo>
                <a:cubicBezTo>
                  <a:pt x="439" y="545"/>
                  <a:pt x="411" y="587"/>
                  <a:pt x="405" y="614"/>
                </a:cubicBezTo>
                <a:cubicBezTo>
                  <a:pt x="400" y="642"/>
                  <a:pt x="380" y="707"/>
                  <a:pt x="389" y="740"/>
                </a:cubicBezTo>
                <a:cubicBezTo>
                  <a:pt x="392" y="749"/>
                  <a:pt x="395" y="765"/>
                  <a:pt x="398" y="783"/>
                </a:cubicBezTo>
                <a:cubicBezTo>
                  <a:pt x="386" y="850"/>
                  <a:pt x="386" y="850"/>
                  <a:pt x="386" y="850"/>
                </a:cubicBezTo>
                <a:cubicBezTo>
                  <a:pt x="387" y="873"/>
                  <a:pt x="371" y="902"/>
                  <a:pt x="351" y="921"/>
                </a:cubicBezTo>
                <a:cubicBezTo>
                  <a:pt x="310" y="959"/>
                  <a:pt x="235" y="1000"/>
                  <a:pt x="138" y="1094"/>
                </a:cubicBezTo>
                <a:cubicBezTo>
                  <a:pt x="138" y="1094"/>
                  <a:pt x="85" y="1132"/>
                  <a:pt x="69" y="1132"/>
                </a:cubicBezTo>
                <a:cubicBezTo>
                  <a:pt x="53" y="1132"/>
                  <a:pt x="26" y="1150"/>
                  <a:pt x="13" y="1166"/>
                </a:cubicBezTo>
                <a:cubicBezTo>
                  <a:pt x="0" y="1182"/>
                  <a:pt x="1" y="1181"/>
                  <a:pt x="5" y="1195"/>
                </a:cubicBezTo>
                <a:cubicBezTo>
                  <a:pt x="10" y="1210"/>
                  <a:pt x="59" y="1250"/>
                  <a:pt x="65" y="1257"/>
                </a:cubicBezTo>
                <a:cubicBezTo>
                  <a:pt x="70" y="1265"/>
                  <a:pt x="136" y="1325"/>
                  <a:pt x="149" y="1325"/>
                </a:cubicBezTo>
                <a:cubicBezTo>
                  <a:pt x="162" y="1325"/>
                  <a:pt x="183" y="1316"/>
                  <a:pt x="182" y="1303"/>
                </a:cubicBezTo>
                <a:cubicBezTo>
                  <a:pt x="180" y="1290"/>
                  <a:pt x="154" y="1250"/>
                  <a:pt x="154" y="1244"/>
                </a:cubicBezTo>
                <a:cubicBezTo>
                  <a:pt x="154" y="1239"/>
                  <a:pt x="144" y="1189"/>
                  <a:pt x="144" y="1189"/>
                </a:cubicBezTo>
                <a:cubicBezTo>
                  <a:pt x="144" y="1172"/>
                  <a:pt x="144" y="1172"/>
                  <a:pt x="144" y="1172"/>
                </a:cubicBezTo>
                <a:cubicBezTo>
                  <a:pt x="130" y="1166"/>
                  <a:pt x="130" y="1166"/>
                  <a:pt x="130" y="1166"/>
                </a:cubicBezTo>
                <a:cubicBezTo>
                  <a:pt x="130" y="1166"/>
                  <a:pt x="208" y="1123"/>
                  <a:pt x="250" y="1111"/>
                </a:cubicBezTo>
                <a:cubicBezTo>
                  <a:pt x="292" y="1100"/>
                  <a:pt x="399" y="1009"/>
                  <a:pt x="411" y="1007"/>
                </a:cubicBezTo>
                <a:cubicBezTo>
                  <a:pt x="423" y="1006"/>
                  <a:pt x="473" y="987"/>
                  <a:pt x="486" y="946"/>
                </a:cubicBezTo>
                <a:cubicBezTo>
                  <a:pt x="499" y="906"/>
                  <a:pt x="532" y="842"/>
                  <a:pt x="557" y="822"/>
                </a:cubicBezTo>
                <a:cubicBezTo>
                  <a:pt x="558" y="822"/>
                  <a:pt x="558" y="821"/>
                  <a:pt x="558" y="821"/>
                </a:cubicBezTo>
                <a:cubicBezTo>
                  <a:pt x="581" y="830"/>
                  <a:pt x="610" y="846"/>
                  <a:pt x="610" y="846"/>
                </a:cubicBezTo>
                <a:cubicBezTo>
                  <a:pt x="651" y="819"/>
                  <a:pt x="651" y="819"/>
                  <a:pt x="651" y="819"/>
                </a:cubicBezTo>
                <a:cubicBezTo>
                  <a:pt x="651" y="819"/>
                  <a:pt x="754" y="834"/>
                  <a:pt x="761" y="853"/>
                </a:cubicBezTo>
                <a:cubicBezTo>
                  <a:pt x="767" y="871"/>
                  <a:pt x="748" y="963"/>
                  <a:pt x="757" y="988"/>
                </a:cubicBezTo>
                <a:cubicBezTo>
                  <a:pt x="765" y="1013"/>
                  <a:pt x="763" y="1125"/>
                  <a:pt x="758" y="1127"/>
                </a:cubicBezTo>
                <a:cubicBezTo>
                  <a:pt x="752" y="1129"/>
                  <a:pt x="719" y="1154"/>
                  <a:pt x="714" y="1173"/>
                </a:cubicBezTo>
                <a:cubicBezTo>
                  <a:pt x="714" y="1173"/>
                  <a:pt x="700" y="1181"/>
                  <a:pt x="703" y="1188"/>
                </a:cubicBezTo>
                <a:cubicBezTo>
                  <a:pt x="707" y="1194"/>
                  <a:pt x="725" y="1216"/>
                  <a:pt x="739" y="1229"/>
                </a:cubicBezTo>
                <a:cubicBezTo>
                  <a:pt x="753" y="1242"/>
                  <a:pt x="824" y="1297"/>
                  <a:pt x="837" y="1304"/>
                </a:cubicBezTo>
                <a:cubicBezTo>
                  <a:pt x="850" y="1310"/>
                  <a:pt x="886" y="1329"/>
                  <a:pt x="891" y="1318"/>
                </a:cubicBezTo>
                <a:cubicBezTo>
                  <a:pt x="896" y="1307"/>
                  <a:pt x="890" y="1290"/>
                  <a:pt x="882" y="1282"/>
                </a:cubicBezTo>
                <a:close/>
              </a:path>
            </a:pathLst>
          </a:custGeom>
          <a:solidFill>
            <a:srgbClr val="23ADBB"/>
          </a:solidFill>
          <a:ln w="9525">
            <a:no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364C3917-FB9C-4F1A-988F-35A8D028CA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11" name="TextBox 10">
            <a:extLst>
              <a:ext uri="{FF2B5EF4-FFF2-40B4-BE49-F238E27FC236}">
                <a16:creationId xmlns:a16="http://schemas.microsoft.com/office/drawing/2014/main" id="{3839A92B-0903-4F87-7440-3369B1E3B0BD}"/>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1357002168"/>
      </p:ext>
    </p:extLst>
  </p:cSld>
  <p:clrMapOvr>
    <a:masterClrMapping/>
  </p:clrMapOvr>
  <mc:AlternateContent xmlns:mc="http://schemas.openxmlformats.org/markup-compatibility/2006" xmlns:p14="http://schemas.microsoft.com/office/powerpoint/2010/main">
    <mc:Choice Requires="p14">
      <p:transition spd="slow" p14:dur="2000" advTm="26364"/>
    </mc:Choice>
    <mc:Fallback xmlns="">
      <p:transition spd="slow" advTm="2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8" fill="hold" grpId="0" nodeType="withEffect">
                                  <p:stCondLst>
                                    <p:cond delay="25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250" fill="hold"/>
                                        <p:tgtEl>
                                          <p:spTgt spid="4"/>
                                        </p:tgtEl>
                                        <p:attrNameLst>
                                          <p:attrName>ppt_x</p:attrName>
                                        </p:attrNameLst>
                                      </p:cBhvr>
                                      <p:tavLst>
                                        <p:tav tm="0">
                                          <p:val>
                                            <p:strVal val="0-#ppt_w/2"/>
                                          </p:val>
                                        </p:tav>
                                        <p:tav tm="100000">
                                          <p:val>
                                            <p:strVal val="#ppt_x"/>
                                          </p:val>
                                        </p:tav>
                                      </p:tavLst>
                                    </p:anim>
                                    <p:anim calcmode="lin" valueType="num">
                                      <p:cBhvr additive="base">
                                        <p:cTn id="10" dur="1250" fill="hold"/>
                                        <p:tgtEl>
                                          <p:spTgt spid="4"/>
                                        </p:tgtEl>
                                        <p:attrNameLst>
                                          <p:attrName>ppt_y</p:attrName>
                                        </p:attrNameLst>
                                      </p:cBhvr>
                                      <p:tavLst>
                                        <p:tav tm="0">
                                          <p:val>
                                            <p:strVal val="#ppt_y"/>
                                          </p:val>
                                        </p:tav>
                                        <p:tav tm="100000">
                                          <p:val>
                                            <p:strVal val="#ppt_y"/>
                                          </p:val>
                                        </p:tav>
                                      </p:tavLst>
                                    </p:anim>
                                  </p:childTnLst>
                                </p:cTn>
                              </p:par>
                              <p:par>
                                <p:cTn id="11" presetID="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250" fill="hold"/>
                                        <p:tgtEl>
                                          <p:spTgt spid="7"/>
                                        </p:tgtEl>
                                        <p:attrNameLst>
                                          <p:attrName>ppt_x</p:attrName>
                                        </p:attrNameLst>
                                      </p:cBhvr>
                                      <p:tavLst>
                                        <p:tav tm="0">
                                          <p:val>
                                            <p:strVal val="0-#ppt_w/2"/>
                                          </p:val>
                                        </p:tav>
                                        <p:tav tm="100000">
                                          <p:val>
                                            <p:strVal val="#ppt_x"/>
                                          </p:val>
                                        </p:tav>
                                      </p:tavLst>
                                    </p:anim>
                                    <p:anim calcmode="lin" valueType="num">
                                      <p:cBhvr additive="base">
                                        <p:cTn id="14" dur="125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250" fill="hold"/>
                                        <p:tgtEl>
                                          <p:spTgt spid="8"/>
                                        </p:tgtEl>
                                        <p:attrNameLst>
                                          <p:attrName>ppt_x</p:attrName>
                                        </p:attrNameLst>
                                      </p:cBhvr>
                                      <p:tavLst>
                                        <p:tav tm="0">
                                          <p:val>
                                            <p:strVal val="0-#ppt_w/2"/>
                                          </p:val>
                                        </p:tav>
                                        <p:tav tm="100000">
                                          <p:val>
                                            <p:strVal val="#ppt_x"/>
                                          </p:val>
                                        </p:tav>
                                      </p:tavLst>
                                    </p:anim>
                                    <p:anim calcmode="lin" valueType="num">
                                      <p:cBhvr additive="base">
                                        <p:cTn id="18" dur="125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5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250" fill="hold"/>
                                        <p:tgtEl>
                                          <p:spTgt spid="10"/>
                                        </p:tgtEl>
                                        <p:attrNameLst>
                                          <p:attrName>ppt_x</p:attrName>
                                        </p:attrNameLst>
                                      </p:cBhvr>
                                      <p:tavLst>
                                        <p:tav tm="0">
                                          <p:val>
                                            <p:strVal val="0-#ppt_w/2"/>
                                          </p:val>
                                        </p:tav>
                                        <p:tav tm="100000">
                                          <p:val>
                                            <p:strVal val="#ppt_x"/>
                                          </p:val>
                                        </p:tav>
                                      </p:tavLst>
                                    </p:anim>
                                    <p:anim calcmode="lin" valueType="num">
                                      <p:cBhvr additive="base">
                                        <p:cTn id="22" dur="1250" fill="hold"/>
                                        <p:tgtEl>
                                          <p:spTgt spid="1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25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250" fill="hold"/>
                                        <p:tgtEl>
                                          <p:spTgt spid="25"/>
                                        </p:tgtEl>
                                        <p:attrNameLst>
                                          <p:attrName>ppt_x</p:attrName>
                                        </p:attrNameLst>
                                      </p:cBhvr>
                                      <p:tavLst>
                                        <p:tav tm="0">
                                          <p:val>
                                            <p:strVal val="0-#ppt_w/2"/>
                                          </p:val>
                                        </p:tav>
                                        <p:tav tm="100000">
                                          <p:val>
                                            <p:strVal val="#ppt_x"/>
                                          </p:val>
                                        </p:tav>
                                      </p:tavLst>
                                    </p:anim>
                                    <p:anim calcmode="lin" valueType="num">
                                      <p:cBhvr additive="base">
                                        <p:cTn id="26" dur="1250" fill="hold"/>
                                        <p:tgtEl>
                                          <p:spTgt spid="2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25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1250" fill="hold"/>
                                        <p:tgtEl>
                                          <p:spTgt spid="26"/>
                                        </p:tgtEl>
                                        <p:attrNameLst>
                                          <p:attrName>ppt_x</p:attrName>
                                        </p:attrNameLst>
                                      </p:cBhvr>
                                      <p:tavLst>
                                        <p:tav tm="0">
                                          <p:val>
                                            <p:strVal val="0-#ppt_w/2"/>
                                          </p:val>
                                        </p:tav>
                                        <p:tav tm="100000">
                                          <p:val>
                                            <p:strVal val="#ppt_x"/>
                                          </p:val>
                                        </p:tav>
                                      </p:tavLst>
                                    </p:anim>
                                    <p:anim calcmode="lin" valueType="num">
                                      <p:cBhvr additive="base">
                                        <p:cTn id="30" dur="1250" fill="hold"/>
                                        <p:tgtEl>
                                          <p:spTgt spid="2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25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1250" fill="hold"/>
                                        <p:tgtEl>
                                          <p:spTgt spid="27"/>
                                        </p:tgtEl>
                                        <p:attrNameLst>
                                          <p:attrName>ppt_x</p:attrName>
                                        </p:attrNameLst>
                                      </p:cBhvr>
                                      <p:tavLst>
                                        <p:tav tm="0">
                                          <p:val>
                                            <p:strVal val="0-#ppt_w/2"/>
                                          </p:val>
                                        </p:tav>
                                        <p:tav tm="100000">
                                          <p:val>
                                            <p:strVal val="#ppt_x"/>
                                          </p:val>
                                        </p:tav>
                                      </p:tavLst>
                                    </p:anim>
                                    <p:anim calcmode="lin" valueType="num">
                                      <p:cBhvr additive="base">
                                        <p:cTn id="34" dur="125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25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250" fill="hold"/>
                                        <p:tgtEl>
                                          <p:spTgt spid="29"/>
                                        </p:tgtEl>
                                        <p:attrNameLst>
                                          <p:attrName>ppt_x</p:attrName>
                                        </p:attrNameLst>
                                      </p:cBhvr>
                                      <p:tavLst>
                                        <p:tav tm="0">
                                          <p:val>
                                            <p:strVal val="0-#ppt_w/2"/>
                                          </p:val>
                                        </p:tav>
                                        <p:tav tm="100000">
                                          <p:val>
                                            <p:strVal val="#ppt_x"/>
                                          </p:val>
                                        </p:tav>
                                      </p:tavLst>
                                    </p:anim>
                                    <p:anim calcmode="lin" valueType="num">
                                      <p:cBhvr additive="base">
                                        <p:cTn id="38" dur="1250" fill="hold"/>
                                        <p:tgtEl>
                                          <p:spTgt spid="29"/>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25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1250" fill="hold"/>
                                        <p:tgtEl>
                                          <p:spTgt spid="31"/>
                                        </p:tgtEl>
                                        <p:attrNameLst>
                                          <p:attrName>ppt_x</p:attrName>
                                        </p:attrNameLst>
                                      </p:cBhvr>
                                      <p:tavLst>
                                        <p:tav tm="0">
                                          <p:val>
                                            <p:strVal val="0-#ppt_w/2"/>
                                          </p:val>
                                        </p:tav>
                                        <p:tav tm="100000">
                                          <p:val>
                                            <p:strVal val="#ppt_x"/>
                                          </p:val>
                                        </p:tav>
                                      </p:tavLst>
                                    </p:anim>
                                    <p:anim calcmode="lin" valueType="num">
                                      <p:cBhvr additive="base">
                                        <p:cTn id="42" dur="1250" fill="hold"/>
                                        <p:tgtEl>
                                          <p:spTgt spid="31"/>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25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1250" fill="hold"/>
                                        <p:tgtEl>
                                          <p:spTgt spid="33"/>
                                        </p:tgtEl>
                                        <p:attrNameLst>
                                          <p:attrName>ppt_x</p:attrName>
                                        </p:attrNameLst>
                                      </p:cBhvr>
                                      <p:tavLst>
                                        <p:tav tm="0">
                                          <p:val>
                                            <p:strVal val="0-#ppt_w/2"/>
                                          </p:val>
                                        </p:tav>
                                        <p:tav tm="100000">
                                          <p:val>
                                            <p:strVal val="#ppt_x"/>
                                          </p:val>
                                        </p:tav>
                                      </p:tavLst>
                                    </p:anim>
                                    <p:anim calcmode="lin" valueType="num">
                                      <p:cBhvr additive="base">
                                        <p:cTn id="46" dur="1250" fill="hold"/>
                                        <p:tgtEl>
                                          <p:spTgt spid="33"/>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25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1250" fill="hold"/>
                                        <p:tgtEl>
                                          <p:spTgt spid="35"/>
                                        </p:tgtEl>
                                        <p:attrNameLst>
                                          <p:attrName>ppt_x</p:attrName>
                                        </p:attrNameLst>
                                      </p:cBhvr>
                                      <p:tavLst>
                                        <p:tav tm="0">
                                          <p:val>
                                            <p:strVal val="0-#ppt_w/2"/>
                                          </p:val>
                                        </p:tav>
                                        <p:tav tm="100000">
                                          <p:val>
                                            <p:strVal val="#ppt_x"/>
                                          </p:val>
                                        </p:tav>
                                      </p:tavLst>
                                    </p:anim>
                                    <p:anim calcmode="lin" valueType="num">
                                      <p:cBhvr additive="base">
                                        <p:cTn id="50" dur="125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25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1250" fill="hold"/>
                                        <p:tgtEl>
                                          <p:spTgt spid="36"/>
                                        </p:tgtEl>
                                        <p:attrNameLst>
                                          <p:attrName>ppt_x</p:attrName>
                                        </p:attrNameLst>
                                      </p:cBhvr>
                                      <p:tavLst>
                                        <p:tav tm="0">
                                          <p:val>
                                            <p:strVal val="0-#ppt_w/2"/>
                                          </p:val>
                                        </p:tav>
                                        <p:tav tm="100000">
                                          <p:val>
                                            <p:strVal val="#ppt_x"/>
                                          </p:val>
                                        </p:tav>
                                      </p:tavLst>
                                    </p:anim>
                                    <p:anim calcmode="lin" valueType="num">
                                      <p:cBhvr additive="base">
                                        <p:cTn id="54" dur="1250" fill="hold"/>
                                        <p:tgtEl>
                                          <p:spTgt spid="36"/>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25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1250" fill="hold"/>
                                        <p:tgtEl>
                                          <p:spTgt spid="37"/>
                                        </p:tgtEl>
                                        <p:attrNameLst>
                                          <p:attrName>ppt_x</p:attrName>
                                        </p:attrNameLst>
                                      </p:cBhvr>
                                      <p:tavLst>
                                        <p:tav tm="0">
                                          <p:val>
                                            <p:strVal val="0-#ppt_w/2"/>
                                          </p:val>
                                        </p:tav>
                                        <p:tav tm="100000">
                                          <p:val>
                                            <p:strVal val="#ppt_x"/>
                                          </p:val>
                                        </p:tav>
                                      </p:tavLst>
                                    </p:anim>
                                    <p:anim calcmode="lin" valueType="num">
                                      <p:cBhvr additive="base">
                                        <p:cTn id="58" dur="1250" fill="hold"/>
                                        <p:tgtEl>
                                          <p:spTgt spid="3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1250" fill="hold"/>
                                        <p:tgtEl>
                                          <p:spTgt spid="38"/>
                                        </p:tgtEl>
                                        <p:attrNameLst>
                                          <p:attrName>ppt_x</p:attrName>
                                        </p:attrNameLst>
                                      </p:cBhvr>
                                      <p:tavLst>
                                        <p:tav tm="0">
                                          <p:val>
                                            <p:strVal val="0-#ppt_w/2"/>
                                          </p:val>
                                        </p:tav>
                                        <p:tav tm="100000">
                                          <p:val>
                                            <p:strVal val="#ppt_x"/>
                                          </p:val>
                                        </p:tav>
                                      </p:tavLst>
                                    </p:anim>
                                    <p:anim calcmode="lin" valueType="num">
                                      <p:cBhvr additive="base">
                                        <p:cTn id="62" dur="1250" fill="hold"/>
                                        <p:tgtEl>
                                          <p:spTgt spid="38"/>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25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1250" fill="hold"/>
                                        <p:tgtEl>
                                          <p:spTgt spid="39"/>
                                        </p:tgtEl>
                                        <p:attrNameLst>
                                          <p:attrName>ppt_x</p:attrName>
                                        </p:attrNameLst>
                                      </p:cBhvr>
                                      <p:tavLst>
                                        <p:tav tm="0">
                                          <p:val>
                                            <p:strVal val="0-#ppt_w/2"/>
                                          </p:val>
                                        </p:tav>
                                        <p:tav tm="100000">
                                          <p:val>
                                            <p:strVal val="#ppt_x"/>
                                          </p:val>
                                        </p:tav>
                                      </p:tavLst>
                                    </p:anim>
                                    <p:anim calcmode="lin" valueType="num">
                                      <p:cBhvr additive="base">
                                        <p:cTn id="66" dur="1250" fill="hold"/>
                                        <p:tgtEl>
                                          <p:spTgt spid="3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250"/>
                                  </p:stCondLst>
                                  <p:childTnLst>
                                    <p:set>
                                      <p:cBhvr>
                                        <p:cTn id="68" dur="1" fill="hold">
                                          <p:stCondLst>
                                            <p:cond delay="0"/>
                                          </p:stCondLst>
                                        </p:cTn>
                                        <p:tgtEl>
                                          <p:spTgt spid="40"/>
                                        </p:tgtEl>
                                        <p:attrNameLst>
                                          <p:attrName>style.visibility</p:attrName>
                                        </p:attrNameLst>
                                      </p:cBhvr>
                                      <p:to>
                                        <p:strVal val="visible"/>
                                      </p:to>
                                    </p:set>
                                    <p:anim calcmode="lin" valueType="num">
                                      <p:cBhvr additive="base">
                                        <p:cTn id="69" dur="1250" fill="hold"/>
                                        <p:tgtEl>
                                          <p:spTgt spid="40"/>
                                        </p:tgtEl>
                                        <p:attrNameLst>
                                          <p:attrName>ppt_x</p:attrName>
                                        </p:attrNameLst>
                                      </p:cBhvr>
                                      <p:tavLst>
                                        <p:tav tm="0">
                                          <p:val>
                                            <p:strVal val="0-#ppt_w/2"/>
                                          </p:val>
                                        </p:tav>
                                        <p:tav tm="100000">
                                          <p:val>
                                            <p:strVal val="#ppt_x"/>
                                          </p:val>
                                        </p:tav>
                                      </p:tavLst>
                                    </p:anim>
                                    <p:anim calcmode="lin" valueType="num">
                                      <p:cBhvr additive="base">
                                        <p:cTn id="70" dur="1250" fill="hold"/>
                                        <p:tgtEl>
                                          <p:spTgt spid="40"/>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250"/>
                                  </p:stCondLst>
                                  <p:childTnLst>
                                    <p:set>
                                      <p:cBhvr>
                                        <p:cTn id="72" dur="1" fill="hold">
                                          <p:stCondLst>
                                            <p:cond delay="0"/>
                                          </p:stCondLst>
                                        </p:cTn>
                                        <p:tgtEl>
                                          <p:spTgt spid="41"/>
                                        </p:tgtEl>
                                        <p:attrNameLst>
                                          <p:attrName>style.visibility</p:attrName>
                                        </p:attrNameLst>
                                      </p:cBhvr>
                                      <p:to>
                                        <p:strVal val="visible"/>
                                      </p:to>
                                    </p:set>
                                    <p:anim calcmode="lin" valueType="num">
                                      <p:cBhvr additive="base">
                                        <p:cTn id="73" dur="1250" fill="hold"/>
                                        <p:tgtEl>
                                          <p:spTgt spid="41"/>
                                        </p:tgtEl>
                                        <p:attrNameLst>
                                          <p:attrName>ppt_x</p:attrName>
                                        </p:attrNameLst>
                                      </p:cBhvr>
                                      <p:tavLst>
                                        <p:tav tm="0">
                                          <p:val>
                                            <p:strVal val="0-#ppt_w/2"/>
                                          </p:val>
                                        </p:tav>
                                        <p:tav tm="100000">
                                          <p:val>
                                            <p:strVal val="#ppt_x"/>
                                          </p:val>
                                        </p:tav>
                                      </p:tavLst>
                                    </p:anim>
                                    <p:anim calcmode="lin" valueType="num">
                                      <p:cBhvr additive="base">
                                        <p:cTn id="74" dur="1250" fill="hold"/>
                                        <p:tgtEl>
                                          <p:spTgt spid="41"/>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25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1250" fill="hold"/>
                                        <p:tgtEl>
                                          <p:spTgt spid="42"/>
                                        </p:tgtEl>
                                        <p:attrNameLst>
                                          <p:attrName>ppt_x</p:attrName>
                                        </p:attrNameLst>
                                      </p:cBhvr>
                                      <p:tavLst>
                                        <p:tav tm="0">
                                          <p:val>
                                            <p:strVal val="0-#ppt_w/2"/>
                                          </p:val>
                                        </p:tav>
                                        <p:tav tm="100000">
                                          <p:val>
                                            <p:strVal val="#ppt_x"/>
                                          </p:val>
                                        </p:tav>
                                      </p:tavLst>
                                    </p:anim>
                                    <p:anim calcmode="lin" valueType="num">
                                      <p:cBhvr additive="base">
                                        <p:cTn id="78" dur="1250" fill="hold"/>
                                        <p:tgtEl>
                                          <p:spTgt spid="42"/>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25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1250" fill="hold"/>
                                        <p:tgtEl>
                                          <p:spTgt spid="43"/>
                                        </p:tgtEl>
                                        <p:attrNameLst>
                                          <p:attrName>ppt_x</p:attrName>
                                        </p:attrNameLst>
                                      </p:cBhvr>
                                      <p:tavLst>
                                        <p:tav tm="0">
                                          <p:val>
                                            <p:strVal val="0-#ppt_w/2"/>
                                          </p:val>
                                        </p:tav>
                                        <p:tav tm="100000">
                                          <p:val>
                                            <p:strVal val="#ppt_x"/>
                                          </p:val>
                                        </p:tav>
                                      </p:tavLst>
                                    </p:anim>
                                    <p:anim calcmode="lin" valueType="num">
                                      <p:cBhvr additive="base">
                                        <p:cTn id="82" dur="1250" fill="hold"/>
                                        <p:tgtEl>
                                          <p:spTgt spid="43"/>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250"/>
                                  </p:stCondLst>
                                  <p:childTnLst>
                                    <p:set>
                                      <p:cBhvr>
                                        <p:cTn id="84" dur="1" fill="hold">
                                          <p:stCondLst>
                                            <p:cond delay="0"/>
                                          </p:stCondLst>
                                        </p:cTn>
                                        <p:tgtEl>
                                          <p:spTgt spid="44"/>
                                        </p:tgtEl>
                                        <p:attrNameLst>
                                          <p:attrName>style.visibility</p:attrName>
                                        </p:attrNameLst>
                                      </p:cBhvr>
                                      <p:to>
                                        <p:strVal val="visible"/>
                                      </p:to>
                                    </p:set>
                                    <p:anim calcmode="lin" valueType="num">
                                      <p:cBhvr additive="base">
                                        <p:cTn id="85" dur="1250" fill="hold"/>
                                        <p:tgtEl>
                                          <p:spTgt spid="44"/>
                                        </p:tgtEl>
                                        <p:attrNameLst>
                                          <p:attrName>ppt_x</p:attrName>
                                        </p:attrNameLst>
                                      </p:cBhvr>
                                      <p:tavLst>
                                        <p:tav tm="0">
                                          <p:val>
                                            <p:strVal val="0-#ppt_w/2"/>
                                          </p:val>
                                        </p:tav>
                                        <p:tav tm="100000">
                                          <p:val>
                                            <p:strVal val="#ppt_x"/>
                                          </p:val>
                                        </p:tav>
                                      </p:tavLst>
                                    </p:anim>
                                    <p:anim calcmode="lin" valueType="num">
                                      <p:cBhvr additive="base">
                                        <p:cTn id="86" dur="1250" fill="hold"/>
                                        <p:tgtEl>
                                          <p:spTgt spid="44"/>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250"/>
                                  </p:stCondLst>
                                  <p:childTnLst>
                                    <p:set>
                                      <p:cBhvr>
                                        <p:cTn id="88" dur="1" fill="hold">
                                          <p:stCondLst>
                                            <p:cond delay="0"/>
                                          </p:stCondLst>
                                        </p:cTn>
                                        <p:tgtEl>
                                          <p:spTgt spid="45"/>
                                        </p:tgtEl>
                                        <p:attrNameLst>
                                          <p:attrName>style.visibility</p:attrName>
                                        </p:attrNameLst>
                                      </p:cBhvr>
                                      <p:to>
                                        <p:strVal val="visible"/>
                                      </p:to>
                                    </p:set>
                                    <p:anim calcmode="lin" valueType="num">
                                      <p:cBhvr additive="base">
                                        <p:cTn id="89" dur="1250" fill="hold"/>
                                        <p:tgtEl>
                                          <p:spTgt spid="45"/>
                                        </p:tgtEl>
                                        <p:attrNameLst>
                                          <p:attrName>ppt_x</p:attrName>
                                        </p:attrNameLst>
                                      </p:cBhvr>
                                      <p:tavLst>
                                        <p:tav tm="0">
                                          <p:val>
                                            <p:strVal val="0-#ppt_w/2"/>
                                          </p:val>
                                        </p:tav>
                                        <p:tav tm="100000">
                                          <p:val>
                                            <p:strVal val="#ppt_x"/>
                                          </p:val>
                                        </p:tav>
                                      </p:tavLst>
                                    </p:anim>
                                    <p:anim calcmode="lin" valueType="num">
                                      <p:cBhvr additive="base">
                                        <p:cTn id="90" dur="1250" fill="hold"/>
                                        <p:tgtEl>
                                          <p:spTgt spid="45"/>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250"/>
                                  </p:stCondLst>
                                  <p:childTnLst>
                                    <p:set>
                                      <p:cBhvr>
                                        <p:cTn id="92" dur="1" fill="hold">
                                          <p:stCondLst>
                                            <p:cond delay="0"/>
                                          </p:stCondLst>
                                        </p:cTn>
                                        <p:tgtEl>
                                          <p:spTgt spid="47"/>
                                        </p:tgtEl>
                                        <p:attrNameLst>
                                          <p:attrName>style.visibility</p:attrName>
                                        </p:attrNameLst>
                                      </p:cBhvr>
                                      <p:to>
                                        <p:strVal val="visible"/>
                                      </p:to>
                                    </p:set>
                                    <p:anim calcmode="lin" valueType="num">
                                      <p:cBhvr additive="base">
                                        <p:cTn id="93" dur="1250" fill="hold"/>
                                        <p:tgtEl>
                                          <p:spTgt spid="47"/>
                                        </p:tgtEl>
                                        <p:attrNameLst>
                                          <p:attrName>ppt_x</p:attrName>
                                        </p:attrNameLst>
                                      </p:cBhvr>
                                      <p:tavLst>
                                        <p:tav tm="0">
                                          <p:val>
                                            <p:strVal val="0-#ppt_w/2"/>
                                          </p:val>
                                        </p:tav>
                                        <p:tav tm="100000">
                                          <p:val>
                                            <p:strVal val="#ppt_x"/>
                                          </p:val>
                                        </p:tav>
                                      </p:tavLst>
                                    </p:anim>
                                    <p:anim calcmode="lin" valueType="num">
                                      <p:cBhvr additive="base">
                                        <p:cTn id="94" dur="1250" fill="hold"/>
                                        <p:tgtEl>
                                          <p:spTgt spid="47"/>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25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1250" fill="hold"/>
                                        <p:tgtEl>
                                          <p:spTgt spid="48"/>
                                        </p:tgtEl>
                                        <p:attrNameLst>
                                          <p:attrName>ppt_x</p:attrName>
                                        </p:attrNameLst>
                                      </p:cBhvr>
                                      <p:tavLst>
                                        <p:tav tm="0">
                                          <p:val>
                                            <p:strVal val="0-#ppt_w/2"/>
                                          </p:val>
                                        </p:tav>
                                        <p:tav tm="100000">
                                          <p:val>
                                            <p:strVal val="#ppt_x"/>
                                          </p:val>
                                        </p:tav>
                                      </p:tavLst>
                                    </p:anim>
                                    <p:anim calcmode="lin" valueType="num">
                                      <p:cBhvr additive="base">
                                        <p:cTn id="98" dur="1250" fill="hold"/>
                                        <p:tgtEl>
                                          <p:spTgt spid="48"/>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250"/>
                                  </p:stCondLst>
                                  <p:childTnLst>
                                    <p:set>
                                      <p:cBhvr>
                                        <p:cTn id="100" dur="1" fill="hold">
                                          <p:stCondLst>
                                            <p:cond delay="0"/>
                                          </p:stCondLst>
                                        </p:cTn>
                                        <p:tgtEl>
                                          <p:spTgt spid="49"/>
                                        </p:tgtEl>
                                        <p:attrNameLst>
                                          <p:attrName>style.visibility</p:attrName>
                                        </p:attrNameLst>
                                      </p:cBhvr>
                                      <p:to>
                                        <p:strVal val="visible"/>
                                      </p:to>
                                    </p:set>
                                    <p:anim calcmode="lin" valueType="num">
                                      <p:cBhvr additive="base">
                                        <p:cTn id="101" dur="1250" fill="hold"/>
                                        <p:tgtEl>
                                          <p:spTgt spid="49"/>
                                        </p:tgtEl>
                                        <p:attrNameLst>
                                          <p:attrName>ppt_x</p:attrName>
                                        </p:attrNameLst>
                                      </p:cBhvr>
                                      <p:tavLst>
                                        <p:tav tm="0">
                                          <p:val>
                                            <p:strVal val="0-#ppt_w/2"/>
                                          </p:val>
                                        </p:tav>
                                        <p:tav tm="100000">
                                          <p:val>
                                            <p:strVal val="#ppt_x"/>
                                          </p:val>
                                        </p:tav>
                                      </p:tavLst>
                                    </p:anim>
                                    <p:anim calcmode="lin" valueType="num">
                                      <p:cBhvr additive="base">
                                        <p:cTn id="102" dur="1250" fill="hold"/>
                                        <p:tgtEl>
                                          <p:spTgt spid="49"/>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250"/>
                                  </p:stCondLst>
                                  <p:childTnLst>
                                    <p:set>
                                      <p:cBhvr>
                                        <p:cTn id="104" dur="1" fill="hold">
                                          <p:stCondLst>
                                            <p:cond delay="0"/>
                                          </p:stCondLst>
                                        </p:cTn>
                                        <p:tgtEl>
                                          <p:spTgt spid="50"/>
                                        </p:tgtEl>
                                        <p:attrNameLst>
                                          <p:attrName>style.visibility</p:attrName>
                                        </p:attrNameLst>
                                      </p:cBhvr>
                                      <p:to>
                                        <p:strVal val="visible"/>
                                      </p:to>
                                    </p:set>
                                    <p:anim calcmode="lin" valueType="num">
                                      <p:cBhvr additive="base">
                                        <p:cTn id="105" dur="1250" fill="hold"/>
                                        <p:tgtEl>
                                          <p:spTgt spid="50"/>
                                        </p:tgtEl>
                                        <p:attrNameLst>
                                          <p:attrName>ppt_x</p:attrName>
                                        </p:attrNameLst>
                                      </p:cBhvr>
                                      <p:tavLst>
                                        <p:tav tm="0">
                                          <p:val>
                                            <p:strVal val="0-#ppt_w/2"/>
                                          </p:val>
                                        </p:tav>
                                        <p:tav tm="100000">
                                          <p:val>
                                            <p:strVal val="#ppt_x"/>
                                          </p:val>
                                        </p:tav>
                                      </p:tavLst>
                                    </p:anim>
                                    <p:anim calcmode="lin" valueType="num">
                                      <p:cBhvr additive="base">
                                        <p:cTn id="106" dur="1250" fill="hold"/>
                                        <p:tgtEl>
                                          <p:spTgt spid="50"/>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250"/>
                                  </p:stCondLst>
                                  <p:childTnLst>
                                    <p:set>
                                      <p:cBhvr>
                                        <p:cTn id="108" dur="1" fill="hold">
                                          <p:stCondLst>
                                            <p:cond delay="0"/>
                                          </p:stCondLst>
                                        </p:cTn>
                                        <p:tgtEl>
                                          <p:spTgt spid="51"/>
                                        </p:tgtEl>
                                        <p:attrNameLst>
                                          <p:attrName>style.visibility</p:attrName>
                                        </p:attrNameLst>
                                      </p:cBhvr>
                                      <p:to>
                                        <p:strVal val="visible"/>
                                      </p:to>
                                    </p:set>
                                    <p:anim calcmode="lin" valueType="num">
                                      <p:cBhvr additive="base">
                                        <p:cTn id="109" dur="1250" fill="hold"/>
                                        <p:tgtEl>
                                          <p:spTgt spid="51"/>
                                        </p:tgtEl>
                                        <p:attrNameLst>
                                          <p:attrName>ppt_x</p:attrName>
                                        </p:attrNameLst>
                                      </p:cBhvr>
                                      <p:tavLst>
                                        <p:tav tm="0">
                                          <p:val>
                                            <p:strVal val="0-#ppt_w/2"/>
                                          </p:val>
                                        </p:tav>
                                        <p:tav tm="100000">
                                          <p:val>
                                            <p:strVal val="#ppt_x"/>
                                          </p:val>
                                        </p:tav>
                                      </p:tavLst>
                                    </p:anim>
                                    <p:anim calcmode="lin" valueType="num">
                                      <p:cBhvr additive="base">
                                        <p:cTn id="110" dur="1250" fill="hold"/>
                                        <p:tgtEl>
                                          <p:spTgt spid="51"/>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250"/>
                                  </p:stCondLst>
                                  <p:childTnLst>
                                    <p:set>
                                      <p:cBhvr>
                                        <p:cTn id="112" dur="1" fill="hold">
                                          <p:stCondLst>
                                            <p:cond delay="0"/>
                                          </p:stCondLst>
                                        </p:cTn>
                                        <p:tgtEl>
                                          <p:spTgt spid="52"/>
                                        </p:tgtEl>
                                        <p:attrNameLst>
                                          <p:attrName>style.visibility</p:attrName>
                                        </p:attrNameLst>
                                      </p:cBhvr>
                                      <p:to>
                                        <p:strVal val="visible"/>
                                      </p:to>
                                    </p:set>
                                    <p:anim calcmode="lin" valueType="num">
                                      <p:cBhvr additive="base">
                                        <p:cTn id="113" dur="1250" fill="hold"/>
                                        <p:tgtEl>
                                          <p:spTgt spid="52"/>
                                        </p:tgtEl>
                                        <p:attrNameLst>
                                          <p:attrName>ppt_x</p:attrName>
                                        </p:attrNameLst>
                                      </p:cBhvr>
                                      <p:tavLst>
                                        <p:tav tm="0">
                                          <p:val>
                                            <p:strVal val="0-#ppt_w/2"/>
                                          </p:val>
                                        </p:tav>
                                        <p:tav tm="100000">
                                          <p:val>
                                            <p:strVal val="#ppt_x"/>
                                          </p:val>
                                        </p:tav>
                                      </p:tavLst>
                                    </p:anim>
                                    <p:anim calcmode="lin" valueType="num">
                                      <p:cBhvr additive="base">
                                        <p:cTn id="114" dur="1250" fill="hold"/>
                                        <p:tgtEl>
                                          <p:spTgt spid="52"/>
                                        </p:tgtEl>
                                        <p:attrNameLst>
                                          <p:attrName>ppt_y</p:attrName>
                                        </p:attrNameLst>
                                      </p:cBhvr>
                                      <p:tavLst>
                                        <p:tav tm="0">
                                          <p:val>
                                            <p:strVal val="#ppt_y"/>
                                          </p:val>
                                        </p:tav>
                                        <p:tav tm="100000">
                                          <p:val>
                                            <p:strVal val="#ppt_y"/>
                                          </p:val>
                                        </p:tav>
                                      </p:tavLst>
                                    </p:anim>
                                  </p:childTnLst>
                                </p:cTn>
                              </p:par>
                              <p:par>
                                <p:cTn id="115" presetID="2" presetClass="entr" presetSubtype="8" fill="hold" grpId="0" nodeType="withEffect">
                                  <p:stCondLst>
                                    <p:cond delay="250"/>
                                  </p:stCondLst>
                                  <p:childTnLst>
                                    <p:set>
                                      <p:cBhvr>
                                        <p:cTn id="116" dur="1" fill="hold">
                                          <p:stCondLst>
                                            <p:cond delay="0"/>
                                          </p:stCondLst>
                                        </p:cTn>
                                        <p:tgtEl>
                                          <p:spTgt spid="53"/>
                                        </p:tgtEl>
                                        <p:attrNameLst>
                                          <p:attrName>style.visibility</p:attrName>
                                        </p:attrNameLst>
                                      </p:cBhvr>
                                      <p:to>
                                        <p:strVal val="visible"/>
                                      </p:to>
                                    </p:set>
                                    <p:anim calcmode="lin" valueType="num">
                                      <p:cBhvr additive="base">
                                        <p:cTn id="117" dur="1250" fill="hold"/>
                                        <p:tgtEl>
                                          <p:spTgt spid="53"/>
                                        </p:tgtEl>
                                        <p:attrNameLst>
                                          <p:attrName>ppt_x</p:attrName>
                                        </p:attrNameLst>
                                      </p:cBhvr>
                                      <p:tavLst>
                                        <p:tav tm="0">
                                          <p:val>
                                            <p:strVal val="0-#ppt_w/2"/>
                                          </p:val>
                                        </p:tav>
                                        <p:tav tm="100000">
                                          <p:val>
                                            <p:strVal val="#ppt_x"/>
                                          </p:val>
                                        </p:tav>
                                      </p:tavLst>
                                    </p:anim>
                                    <p:anim calcmode="lin" valueType="num">
                                      <p:cBhvr additive="base">
                                        <p:cTn id="118" dur="1250" fill="hold"/>
                                        <p:tgtEl>
                                          <p:spTgt spid="53"/>
                                        </p:tgtEl>
                                        <p:attrNameLst>
                                          <p:attrName>ppt_y</p:attrName>
                                        </p:attrNameLst>
                                      </p:cBhvr>
                                      <p:tavLst>
                                        <p:tav tm="0">
                                          <p:val>
                                            <p:strVal val="#ppt_y"/>
                                          </p:val>
                                        </p:tav>
                                        <p:tav tm="100000">
                                          <p:val>
                                            <p:strVal val="#ppt_y"/>
                                          </p:val>
                                        </p:tav>
                                      </p:tavLst>
                                    </p:anim>
                                  </p:childTnLst>
                                </p:cTn>
                              </p:par>
                              <p:par>
                                <p:cTn id="119" presetID="2" presetClass="entr" presetSubtype="8" fill="hold" grpId="0" nodeType="withEffect">
                                  <p:stCondLst>
                                    <p:cond delay="250"/>
                                  </p:stCondLst>
                                  <p:childTnLst>
                                    <p:set>
                                      <p:cBhvr>
                                        <p:cTn id="120" dur="1" fill="hold">
                                          <p:stCondLst>
                                            <p:cond delay="0"/>
                                          </p:stCondLst>
                                        </p:cTn>
                                        <p:tgtEl>
                                          <p:spTgt spid="54"/>
                                        </p:tgtEl>
                                        <p:attrNameLst>
                                          <p:attrName>style.visibility</p:attrName>
                                        </p:attrNameLst>
                                      </p:cBhvr>
                                      <p:to>
                                        <p:strVal val="visible"/>
                                      </p:to>
                                    </p:set>
                                    <p:anim calcmode="lin" valueType="num">
                                      <p:cBhvr additive="base">
                                        <p:cTn id="121" dur="1250" fill="hold"/>
                                        <p:tgtEl>
                                          <p:spTgt spid="54"/>
                                        </p:tgtEl>
                                        <p:attrNameLst>
                                          <p:attrName>ppt_x</p:attrName>
                                        </p:attrNameLst>
                                      </p:cBhvr>
                                      <p:tavLst>
                                        <p:tav tm="0">
                                          <p:val>
                                            <p:strVal val="0-#ppt_w/2"/>
                                          </p:val>
                                        </p:tav>
                                        <p:tav tm="100000">
                                          <p:val>
                                            <p:strVal val="#ppt_x"/>
                                          </p:val>
                                        </p:tav>
                                      </p:tavLst>
                                    </p:anim>
                                    <p:anim calcmode="lin" valueType="num">
                                      <p:cBhvr additive="base">
                                        <p:cTn id="122" dur="1250" fill="hold"/>
                                        <p:tgtEl>
                                          <p:spTgt spid="54"/>
                                        </p:tgtEl>
                                        <p:attrNameLst>
                                          <p:attrName>ppt_y</p:attrName>
                                        </p:attrNameLst>
                                      </p:cBhvr>
                                      <p:tavLst>
                                        <p:tav tm="0">
                                          <p:val>
                                            <p:strVal val="#ppt_y"/>
                                          </p:val>
                                        </p:tav>
                                        <p:tav tm="100000">
                                          <p:val>
                                            <p:strVal val="#ppt_y"/>
                                          </p:val>
                                        </p:tav>
                                      </p:tavLst>
                                    </p:anim>
                                  </p:childTnLst>
                                </p:cTn>
                              </p:par>
                              <p:par>
                                <p:cTn id="123" presetID="2" presetClass="entr" presetSubtype="8" fill="hold" grpId="0" nodeType="withEffect">
                                  <p:stCondLst>
                                    <p:cond delay="250"/>
                                  </p:stCondLst>
                                  <p:childTnLst>
                                    <p:set>
                                      <p:cBhvr>
                                        <p:cTn id="124" dur="1" fill="hold">
                                          <p:stCondLst>
                                            <p:cond delay="0"/>
                                          </p:stCondLst>
                                        </p:cTn>
                                        <p:tgtEl>
                                          <p:spTgt spid="55"/>
                                        </p:tgtEl>
                                        <p:attrNameLst>
                                          <p:attrName>style.visibility</p:attrName>
                                        </p:attrNameLst>
                                      </p:cBhvr>
                                      <p:to>
                                        <p:strVal val="visible"/>
                                      </p:to>
                                    </p:set>
                                    <p:anim calcmode="lin" valueType="num">
                                      <p:cBhvr additive="base">
                                        <p:cTn id="125" dur="1250" fill="hold"/>
                                        <p:tgtEl>
                                          <p:spTgt spid="55"/>
                                        </p:tgtEl>
                                        <p:attrNameLst>
                                          <p:attrName>ppt_x</p:attrName>
                                        </p:attrNameLst>
                                      </p:cBhvr>
                                      <p:tavLst>
                                        <p:tav tm="0">
                                          <p:val>
                                            <p:strVal val="0-#ppt_w/2"/>
                                          </p:val>
                                        </p:tav>
                                        <p:tav tm="100000">
                                          <p:val>
                                            <p:strVal val="#ppt_x"/>
                                          </p:val>
                                        </p:tav>
                                      </p:tavLst>
                                    </p:anim>
                                    <p:anim calcmode="lin" valueType="num">
                                      <p:cBhvr additive="base">
                                        <p:cTn id="126" dur="1250" fill="hold"/>
                                        <p:tgtEl>
                                          <p:spTgt spid="55"/>
                                        </p:tgtEl>
                                        <p:attrNameLst>
                                          <p:attrName>ppt_y</p:attrName>
                                        </p:attrNameLst>
                                      </p:cBhvr>
                                      <p:tavLst>
                                        <p:tav tm="0">
                                          <p:val>
                                            <p:strVal val="#ppt_y"/>
                                          </p:val>
                                        </p:tav>
                                        <p:tav tm="100000">
                                          <p:val>
                                            <p:strVal val="#ppt_y"/>
                                          </p:val>
                                        </p:tav>
                                      </p:tavLst>
                                    </p:anim>
                                  </p:childTnLst>
                                </p:cTn>
                              </p:par>
                              <p:par>
                                <p:cTn id="127" presetID="2" presetClass="entr" presetSubtype="8" fill="hold" grpId="0" nodeType="withEffect">
                                  <p:stCondLst>
                                    <p:cond delay="250"/>
                                  </p:stCondLst>
                                  <p:childTnLst>
                                    <p:set>
                                      <p:cBhvr>
                                        <p:cTn id="128" dur="1" fill="hold">
                                          <p:stCondLst>
                                            <p:cond delay="0"/>
                                          </p:stCondLst>
                                        </p:cTn>
                                        <p:tgtEl>
                                          <p:spTgt spid="56"/>
                                        </p:tgtEl>
                                        <p:attrNameLst>
                                          <p:attrName>style.visibility</p:attrName>
                                        </p:attrNameLst>
                                      </p:cBhvr>
                                      <p:to>
                                        <p:strVal val="visible"/>
                                      </p:to>
                                    </p:set>
                                    <p:anim calcmode="lin" valueType="num">
                                      <p:cBhvr additive="base">
                                        <p:cTn id="129" dur="1250" fill="hold"/>
                                        <p:tgtEl>
                                          <p:spTgt spid="56"/>
                                        </p:tgtEl>
                                        <p:attrNameLst>
                                          <p:attrName>ppt_x</p:attrName>
                                        </p:attrNameLst>
                                      </p:cBhvr>
                                      <p:tavLst>
                                        <p:tav tm="0">
                                          <p:val>
                                            <p:strVal val="0-#ppt_w/2"/>
                                          </p:val>
                                        </p:tav>
                                        <p:tav tm="100000">
                                          <p:val>
                                            <p:strVal val="#ppt_x"/>
                                          </p:val>
                                        </p:tav>
                                      </p:tavLst>
                                    </p:anim>
                                    <p:anim calcmode="lin" valueType="num">
                                      <p:cBhvr additive="base">
                                        <p:cTn id="130" dur="1250" fill="hold"/>
                                        <p:tgtEl>
                                          <p:spTgt spid="56"/>
                                        </p:tgtEl>
                                        <p:attrNameLst>
                                          <p:attrName>ppt_y</p:attrName>
                                        </p:attrNameLst>
                                      </p:cBhvr>
                                      <p:tavLst>
                                        <p:tav tm="0">
                                          <p:val>
                                            <p:strVal val="#ppt_y"/>
                                          </p:val>
                                        </p:tav>
                                        <p:tav tm="100000">
                                          <p:val>
                                            <p:strVal val="#ppt_y"/>
                                          </p:val>
                                        </p:tav>
                                      </p:tavLst>
                                    </p:anim>
                                  </p:childTnLst>
                                </p:cTn>
                              </p:par>
                              <p:par>
                                <p:cTn id="131" presetID="2" presetClass="entr" presetSubtype="8" fill="hold" grpId="0" nodeType="withEffect">
                                  <p:stCondLst>
                                    <p:cond delay="250"/>
                                  </p:stCondLst>
                                  <p:childTnLst>
                                    <p:set>
                                      <p:cBhvr>
                                        <p:cTn id="132" dur="1" fill="hold">
                                          <p:stCondLst>
                                            <p:cond delay="0"/>
                                          </p:stCondLst>
                                        </p:cTn>
                                        <p:tgtEl>
                                          <p:spTgt spid="57"/>
                                        </p:tgtEl>
                                        <p:attrNameLst>
                                          <p:attrName>style.visibility</p:attrName>
                                        </p:attrNameLst>
                                      </p:cBhvr>
                                      <p:to>
                                        <p:strVal val="visible"/>
                                      </p:to>
                                    </p:set>
                                    <p:anim calcmode="lin" valueType="num">
                                      <p:cBhvr additive="base">
                                        <p:cTn id="133" dur="1250" fill="hold"/>
                                        <p:tgtEl>
                                          <p:spTgt spid="57"/>
                                        </p:tgtEl>
                                        <p:attrNameLst>
                                          <p:attrName>ppt_x</p:attrName>
                                        </p:attrNameLst>
                                      </p:cBhvr>
                                      <p:tavLst>
                                        <p:tav tm="0">
                                          <p:val>
                                            <p:strVal val="0-#ppt_w/2"/>
                                          </p:val>
                                        </p:tav>
                                        <p:tav tm="100000">
                                          <p:val>
                                            <p:strVal val="#ppt_x"/>
                                          </p:val>
                                        </p:tav>
                                      </p:tavLst>
                                    </p:anim>
                                    <p:anim calcmode="lin" valueType="num">
                                      <p:cBhvr additive="base">
                                        <p:cTn id="134" dur="1250" fill="hold"/>
                                        <p:tgtEl>
                                          <p:spTgt spid="57"/>
                                        </p:tgtEl>
                                        <p:attrNameLst>
                                          <p:attrName>ppt_y</p:attrName>
                                        </p:attrNameLst>
                                      </p:cBhvr>
                                      <p:tavLst>
                                        <p:tav tm="0">
                                          <p:val>
                                            <p:strVal val="#ppt_y"/>
                                          </p:val>
                                        </p:tav>
                                        <p:tav tm="100000">
                                          <p:val>
                                            <p:strVal val="#ppt_y"/>
                                          </p:val>
                                        </p:tav>
                                      </p:tavLst>
                                    </p:anim>
                                  </p:childTnLst>
                                </p:cTn>
                              </p:par>
                              <p:par>
                                <p:cTn id="135" presetID="2" presetClass="entr" presetSubtype="8" fill="hold" grpId="0" nodeType="withEffect">
                                  <p:stCondLst>
                                    <p:cond delay="250"/>
                                  </p:stCondLst>
                                  <p:childTnLst>
                                    <p:set>
                                      <p:cBhvr>
                                        <p:cTn id="136" dur="1" fill="hold">
                                          <p:stCondLst>
                                            <p:cond delay="0"/>
                                          </p:stCondLst>
                                        </p:cTn>
                                        <p:tgtEl>
                                          <p:spTgt spid="58"/>
                                        </p:tgtEl>
                                        <p:attrNameLst>
                                          <p:attrName>style.visibility</p:attrName>
                                        </p:attrNameLst>
                                      </p:cBhvr>
                                      <p:to>
                                        <p:strVal val="visible"/>
                                      </p:to>
                                    </p:set>
                                    <p:anim calcmode="lin" valueType="num">
                                      <p:cBhvr additive="base">
                                        <p:cTn id="137" dur="1250" fill="hold"/>
                                        <p:tgtEl>
                                          <p:spTgt spid="58"/>
                                        </p:tgtEl>
                                        <p:attrNameLst>
                                          <p:attrName>ppt_x</p:attrName>
                                        </p:attrNameLst>
                                      </p:cBhvr>
                                      <p:tavLst>
                                        <p:tav tm="0">
                                          <p:val>
                                            <p:strVal val="0-#ppt_w/2"/>
                                          </p:val>
                                        </p:tav>
                                        <p:tav tm="100000">
                                          <p:val>
                                            <p:strVal val="#ppt_x"/>
                                          </p:val>
                                        </p:tav>
                                      </p:tavLst>
                                    </p:anim>
                                    <p:anim calcmode="lin" valueType="num">
                                      <p:cBhvr additive="base">
                                        <p:cTn id="138" dur="1250" fill="hold"/>
                                        <p:tgtEl>
                                          <p:spTgt spid="58"/>
                                        </p:tgtEl>
                                        <p:attrNameLst>
                                          <p:attrName>ppt_y</p:attrName>
                                        </p:attrNameLst>
                                      </p:cBhvr>
                                      <p:tavLst>
                                        <p:tav tm="0">
                                          <p:val>
                                            <p:strVal val="#ppt_y"/>
                                          </p:val>
                                        </p:tav>
                                        <p:tav tm="100000">
                                          <p:val>
                                            <p:strVal val="#ppt_y"/>
                                          </p:val>
                                        </p:tav>
                                      </p:tavLst>
                                    </p:anim>
                                  </p:childTnLst>
                                </p:cTn>
                              </p:par>
                              <p:par>
                                <p:cTn id="139" presetID="2" presetClass="entr" presetSubtype="8" fill="hold" grpId="0" nodeType="withEffect">
                                  <p:stCondLst>
                                    <p:cond delay="250"/>
                                  </p:stCondLst>
                                  <p:childTnLst>
                                    <p:set>
                                      <p:cBhvr>
                                        <p:cTn id="140" dur="1" fill="hold">
                                          <p:stCondLst>
                                            <p:cond delay="0"/>
                                          </p:stCondLst>
                                        </p:cTn>
                                        <p:tgtEl>
                                          <p:spTgt spid="59"/>
                                        </p:tgtEl>
                                        <p:attrNameLst>
                                          <p:attrName>style.visibility</p:attrName>
                                        </p:attrNameLst>
                                      </p:cBhvr>
                                      <p:to>
                                        <p:strVal val="visible"/>
                                      </p:to>
                                    </p:set>
                                    <p:anim calcmode="lin" valueType="num">
                                      <p:cBhvr additive="base">
                                        <p:cTn id="141" dur="1250" fill="hold"/>
                                        <p:tgtEl>
                                          <p:spTgt spid="59"/>
                                        </p:tgtEl>
                                        <p:attrNameLst>
                                          <p:attrName>ppt_x</p:attrName>
                                        </p:attrNameLst>
                                      </p:cBhvr>
                                      <p:tavLst>
                                        <p:tav tm="0">
                                          <p:val>
                                            <p:strVal val="0-#ppt_w/2"/>
                                          </p:val>
                                        </p:tav>
                                        <p:tav tm="100000">
                                          <p:val>
                                            <p:strVal val="#ppt_x"/>
                                          </p:val>
                                        </p:tav>
                                      </p:tavLst>
                                    </p:anim>
                                    <p:anim calcmode="lin" valueType="num">
                                      <p:cBhvr additive="base">
                                        <p:cTn id="142" dur="1250" fill="hold"/>
                                        <p:tgtEl>
                                          <p:spTgt spid="59"/>
                                        </p:tgtEl>
                                        <p:attrNameLst>
                                          <p:attrName>ppt_y</p:attrName>
                                        </p:attrNameLst>
                                      </p:cBhvr>
                                      <p:tavLst>
                                        <p:tav tm="0">
                                          <p:val>
                                            <p:strVal val="#ppt_y"/>
                                          </p:val>
                                        </p:tav>
                                        <p:tav tm="100000">
                                          <p:val>
                                            <p:strVal val="#ppt_y"/>
                                          </p:val>
                                        </p:tav>
                                      </p:tavLst>
                                    </p:anim>
                                  </p:childTnLst>
                                </p:cTn>
                              </p:par>
                              <p:par>
                                <p:cTn id="143" presetID="2" presetClass="entr" presetSubtype="8" fill="hold" grpId="0" nodeType="withEffect">
                                  <p:stCondLst>
                                    <p:cond delay="250"/>
                                  </p:stCondLst>
                                  <p:childTnLst>
                                    <p:set>
                                      <p:cBhvr>
                                        <p:cTn id="144" dur="1" fill="hold">
                                          <p:stCondLst>
                                            <p:cond delay="0"/>
                                          </p:stCondLst>
                                        </p:cTn>
                                        <p:tgtEl>
                                          <p:spTgt spid="60"/>
                                        </p:tgtEl>
                                        <p:attrNameLst>
                                          <p:attrName>style.visibility</p:attrName>
                                        </p:attrNameLst>
                                      </p:cBhvr>
                                      <p:to>
                                        <p:strVal val="visible"/>
                                      </p:to>
                                    </p:set>
                                    <p:anim calcmode="lin" valueType="num">
                                      <p:cBhvr additive="base">
                                        <p:cTn id="145" dur="1250" fill="hold"/>
                                        <p:tgtEl>
                                          <p:spTgt spid="60"/>
                                        </p:tgtEl>
                                        <p:attrNameLst>
                                          <p:attrName>ppt_x</p:attrName>
                                        </p:attrNameLst>
                                      </p:cBhvr>
                                      <p:tavLst>
                                        <p:tav tm="0">
                                          <p:val>
                                            <p:strVal val="0-#ppt_w/2"/>
                                          </p:val>
                                        </p:tav>
                                        <p:tav tm="100000">
                                          <p:val>
                                            <p:strVal val="#ppt_x"/>
                                          </p:val>
                                        </p:tav>
                                      </p:tavLst>
                                    </p:anim>
                                    <p:anim calcmode="lin" valueType="num">
                                      <p:cBhvr additive="base">
                                        <p:cTn id="146" dur="1250" fill="hold"/>
                                        <p:tgtEl>
                                          <p:spTgt spid="60"/>
                                        </p:tgtEl>
                                        <p:attrNameLst>
                                          <p:attrName>ppt_y</p:attrName>
                                        </p:attrNameLst>
                                      </p:cBhvr>
                                      <p:tavLst>
                                        <p:tav tm="0">
                                          <p:val>
                                            <p:strVal val="#ppt_y"/>
                                          </p:val>
                                        </p:tav>
                                        <p:tav tm="100000">
                                          <p:val>
                                            <p:strVal val="#ppt_y"/>
                                          </p:val>
                                        </p:tav>
                                      </p:tavLst>
                                    </p:anim>
                                  </p:childTnLst>
                                </p:cTn>
                              </p:par>
                              <p:par>
                                <p:cTn id="147" presetID="2" presetClass="entr" presetSubtype="8" fill="hold" grpId="0" nodeType="withEffect">
                                  <p:stCondLst>
                                    <p:cond delay="250"/>
                                  </p:stCondLst>
                                  <p:childTnLst>
                                    <p:set>
                                      <p:cBhvr>
                                        <p:cTn id="148" dur="1" fill="hold">
                                          <p:stCondLst>
                                            <p:cond delay="0"/>
                                          </p:stCondLst>
                                        </p:cTn>
                                        <p:tgtEl>
                                          <p:spTgt spid="61"/>
                                        </p:tgtEl>
                                        <p:attrNameLst>
                                          <p:attrName>style.visibility</p:attrName>
                                        </p:attrNameLst>
                                      </p:cBhvr>
                                      <p:to>
                                        <p:strVal val="visible"/>
                                      </p:to>
                                    </p:set>
                                    <p:anim calcmode="lin" valueType="num">
                                      <p:cBhvr additive="base">
                                        <p:cTn id="149" dur="1250" fill="hold"/>
                                        <p:tgtEl>
                                          <p:spTgt spid="61"/>
                                        </p:tgtEl>
                                        <p:attrNameLst>
                                          <p:attrName>ppt_x</p:attrName>
                                        </p:attrNameLst>
                                      </p:cBhvr>
                                      <p:tavLst>
                                        <p:tav tm="0">
                                          <p:val>
                                            <p:strVal val="0-#ppt_w/2"/>
                                          </p:val>
                                        </p:tav>
                                        <p:tav tm="100000">
                                          <p:val>
                                            <p:strVal val="#ppt_x"/>
                                          </p:val>
                                        </p:tav>
                                      </p:tavLst>
                                    </p:anim>
                                    <p:anim calcmode="lin" valueType="num">
                                      <p:cBhvr additive="base">
                                        <p:cTn id="150" dur="1250" fill="hold"/>
                                        <p:tgtEl>
                                          <p:spTgt spid="61"/>
                                        </p:tgtEl>
                                        <p:attrNameLst>
                                          <p:attrName>ppt_y</p:attrName>
                                        </p:attrNameLst>
                                      </p:cBhvr>
                                      <p:tavLst>
                                        <p:tav tm="0">
                                          <p:val>
                                            <p:strVal val="#ppt_y"/>
                                          </p:val>
                                        </p:tav>
                                        <p:tav tm="100000">
                                          <p:val>
                                            <p:strVal val="#ppt_y"/>
                                          </p:val>
                                        </p:tav>
                                      </p:tavLst>
                                    </p:anim>
                                  </p:childTnLst>
                                </p:cTn>
                              </p:par>
                              <p:par>
                                <p:cTn id="151" presetID="2" presetClass="entr" presetSubtype="8" fill="hold" grpId="0" nodeType="withEffect">
                                  <p:stCondLst>
                                    <p:cond delay="250"/>
                                  </p:stCondLst>
                                  <p:childTnLst>
                                    <p:set>
                                      <p:cBhvr>
                                        <p:cTn id="152" dur="1" fill="hold">
                                          <p:stCondLst>
                                            <p:cond delay="0"/>
                                          </p:stCondLst>
                                        </p:cTn>
                                        <p:tgtEl>
                                          <p:spTgt spid="62"/>
                                        </p:tgtEl>
                                        <p:attrNameLst>
                                          <p:attrName>style.visibility</p:attrName>
                                        </p:attrNameLst>
                                      </p:cBhvr>
                                      <p:to>
                                        <p:strVal val="visible"/>
                                      </p:to>
                                    </p:set>
                                    <p:anim calcmode="lin" valueType="num">
                                      <p:cBhvr additive="base">
                                        <p:cTn id="153" dur="1250" fill="hold"/>
                                        <p:tgtEl>
                                          <p:spTgt spid="62"/>
                                        </p:tgtEl>
                                        <p:attrNameLst>
                                          <p:attrName>ppt_x</p:attrName>
                                        </p:attrNameLst>
                                      </p:cBhvr>
                                      <p:tavLst>
                                        <p:tav tm="0">
                                          <p:val>
                                            <p:strVal val="0-#ppt_w/2"/>
                                          </p:val>
                                        </p:tav>
                                        <p:tav tm="100000">
                                          <p:val>
                                            <p:strVal val="#ppt_x"/>
                                          </p:val>
                                        </p:tav>
                                      </p:tavLst>
                                    </p:anim>
                                    <p:anim calcmode="lin" valueType="num">
                                      <p:cBhvr additive="base">
                                        <p:cTn id="154" dur="1250" fill="hold"/>
                                        <p:tgtEl>
                                          <p:spTgt spid="62"/>
                                        </p:tgtEl>
                                        <p:attrNameLst>
                                          <p:attrName>ppt_y</p:attrName>
                                        </p:attrNameLst>
                                      </p:cBhvr>
                                      <p:tavLst>
                                        <p:tav tm="0">
                                          <p:val>
                                            <p:strVal val="#ppt_y"/>
                                          </p:val>
                                        </p:tav>
                                        <p:tav tm="100000">
                                          <p:val>
                                            <p:strVal val="#ppt_y"/>
                                          </p:val>
                                        </p:tav>
                                      </p:tavLst>
                                    </p:anim>
                                  </p:childTnLst>
                                </p:cTn>
                              </p:par>
                              <p:par>
                                <p:cTn id="155" presetID="2" presetClass="entr" presetSubtype="8" fill="hold" grpId="0" nodeType="withEffect">
                                  <p:stCondLst>
                                    <p:cond delay="250"/>
                                  </p:stCondLst>
                                  <p:childTnLst>
                                    <p:set>
                                      <p:cBhvr>
                                        <p:cTn id="156" dur="1" fill="hold">
                                          <p:stCondLst>
                                            <p:cond delay="0"/>
                                          </p:stCondLst>
                                        </p:cTn>
                                        <p:tgtEl>
                                          <p:spTgt spid="63"/>
                                        </p:tgtEl>
                                        <p:attrNameLst>
                                          <p:attrName>style.visibility</p:attrName>
                                        </p:attrNameLst>
                                      </p:cBhvr>
                                      <p:to>
                                        <p:strVal val="visible"/>
                                      </p:to>
                                    </p:set>
                                    <p:anim calcmode="lin" valueType="num">
                                      <p:cBhvr additive="base">
                                        <p:cTn id="157" dur="1250" fill="hold"/>
                                        <p:tgtEl>
                                          <p:spTgt spid="63"/>
                                        </p:tgtEl>
                                        <p:attrNameLst>
                                          <p:attrName>ppt_x</p:attrName>
                                        </p:attrNameLst>
                                      </p:cBhvr>
                                      <p:tavLst>
                                        <p:tav tm="0">
                                          <p:val>
                                            <p:strVal val="0-#ppt_w/2"/>
                                          </p:val>
                                        </p:tav>
                                        <p:tav tm="100000">
                                          <p:val>
                                            <p:strVal val="#ppt_x"/>
                                          </p:val>
                                        </p:tav>
                                      </p:tavLst>
                                    </p:anim>
                                    <p:anim calcmode="lin" valueType="num">
                                      <p:cBhvr additive="base">
                                        <p:cTn id="158" dur="1250" fill="hold"/>
                                        <p:tgtEl>
                                          <p:spTgt spid="63"/>
                                        </p:tgtEl>
                                        <p:attrNameLst>
                                          <p:attrName>ppt_y</p:attrName>
                                        </p:attrNameLst>
                                      </p:cBhvr>
                                      <p:tavLst>
                                        <p:tav tm="0">
                                          <p:val>
                                            <p:strVal val="#ppt_y"/>
                                          </p:val>
                                        </p:tav>
                                        <p:tav tm="100000">
                                          <p:val>
                                            <p:strVal val="#ppt_y"/>
                                          </p:val>
                                        </p:tav>
                                      </p:tavLst>
                                    </p:anim>
                                  </p:childTnLst>
                                </p:cTn>
                              </p:par>
                              <p:par>
                                <p:cTn id="159" presetID="2" presetClass="entr" presetSubtype="8" fill="hold" grpId="0" nodeType="withEffect">
                                  <p:stCondLst>
                                    <p:cond delay="250"/>
                                  </p:stCondLst>
                                  <p:childTnLst>
                                    <p:set>
                                      <p:cBhvr>
                                        <p:cTn id="160" dur="1" fill="hold">
                                          <p:stCondLst>
                                            <p:cond delay="0"/>
                                          </p:stCondLst>
                                        </p:cTn>
                                        <p:tgtEl>
                                          <p:spTgt spid="6"/>
                                        </p:tgtEl>
                                        <p:attrNameLst>
                                          <p:attrName>style.visibility</p:attrName>
                                        </p:attrNameLst>
                                      </p:cBhvr>
                                      <p:to>
                                        <p:strVal val="visible"/>
                                      </p:to>
                                    </p:set>
                                    <p:anim calcmode="lin" valueType="num">
                                      <p:cBhvr additive="base">
                                        <p:cTn id="161" dur="1250" fill="hold"/>
                                        <p:tgtEl>
                                          <p:spTgt spid="6"/>
                                        </p:tgtEl>
                                        <p:attrNameLst>
                                          <p:attrName>ppt_x</p:attrName>
                                        </p:attrNameLst>
                                      </p:cBhvr>
                                      <p:tavLst>
                                        <p:tav tm="0">
                                          <p:val>
                                            <p:strVal val="0-#ppt_w/2"/>
                                          </p:val>
                                        </p:tav>
                                        <p:tav tm="100000">
                                          <p:val>
                                            <p:strVal val="#ppt_x"/>
                                          </p:val>
                                        </p:tav>
                                      </p:tavLst>
                                    </p:anim>
                                    <p:anim calcmode="lin" valueType="num">
                                      <p:cBhvr additive="base">
                                        <p:cTn id="162" dur="1250" fill="hold"/>
                                        <p:tgtEl>
                                          <p:spTgt spid="6"/>
                                        </p:tgtEl>
                                        <p:attrNameLst>
                                          <p:attrName>ppt_y</p:attrName>
                                        </p:attrNameLst>
                                      </p:cBhvr>
                                      <p:tavLst>
                                        <p:tav tm="0">
                                          <p:val>
                                            <p:strVal val="#ppt_y"/>
                                          </p:val>
                                        </p:tav>
                                        <p:tav tm="100000">
                                          <p:val>
                                            <p:strVal val="#ppt_y"/>
                                          </p:val>
                                        </p:tav>
                                      </p:tavLst>
                                    </p:anim>
                                  </p:childTnLst>
                                </p:cTn>
                              </p:par>
                              <p:par>
                                <p:cTn id="163" presetID="2" presetClass="entr" presetSubtype="8" fill="hold" grpId="0" nodeType="withEffect">
                                  <p:stCondLst>
                                    <p:cond delay="250"/>
                                  </p:stCondLst>
                                  <p:childTnLst>
                                    <p:set>
                                      <p:cBhvr>
                                        <p:cTn id="164" dur="1" fill="hold">
                                          <p:stCondLst>
                                            <p:cond delay="0"/>
                                          </p:stCondLst>
                                        </p:cTn>
                                        <p:tgtEl>
                                          <p:spTgt spid="9"/>
                                        </p:tgtEl>
                                        <p:attrNameLst>
                                          <p:attrName>style.visibility</p:attrName>
                                        </p:attrNameLst>
                                      </p:cBhvr>
                                      <p:to>
                                        <p:strVal val="visible"/>
                                      </p:to>
                                    </p:set>
                                    <p:anim calcmode="lin" valueType="num">
                                      <p:cBhvr additive="base">
                                        <p:cTn id="165" dur="1250" fill="hold"/>
                                        <p:tgtEl>
                                          <p:spTgt spid="9"/>
                                        </p:tgtEl>
                                        <p:attrNameLst>
                                          <p:attrName>ppt_x</p:attrName>
                                        </p:attrNameLst>
                                      </p:cBhvr>
                                      <p:tavLst>
                                        <p:tav tm="0">
                                          <p:val>
                                            <p:strVal val="0-#ppt_w/2"/>
                                          </p:val>
                                        </p:tav>
                                        <p:tav tm="100000">
                                          <p:val>
                                            <p:strVal val="#ppt_x"/>
                                          </p:val>
                                        </p:tav>
                                      </p:tavLst>
                                    </p:anim>
                                    <p:anim calcmode="lin" valueType="num">
                                      <p:cBhvr additive="base">
                                        <p:cTn id="166" dur="1250" fill="hold"/>
                                        <p:tgtEl>
                                          <p:spTgt spid="9"/>
                                        </p:tgtEl>
                                        <p:attrNameLst>
                                          <p:attrName>ppt_y</p:attrName>
                                        </p:attrNameLst>
                                      </p:cBhvr>
                                      <p:tavLst>
                                        <p:tav tm="0">
                                          <p:val>
                                            <p:strVal val="#ppt_y"/>
                                          </p:val>
                                        </p:tav>
                                        <p:tav tm="100000">
                                          <p:val>
                                            <p:strVal val="#ppt_y"/>
                                          </p:val>
                                        </p:tav>
                                      </p:tavLst>
                                    </p:anim>
                                  </p:childTnLst>
                                </p:cTn>
                              </p:par>
                              <p:par>
                                <p:cTn id="167" presetID="2" presetClass="entr" presetSubtype="8" fill="hold" grpId="0" nodeType="withEffect">
                                  <p:stCondLst>
                                    <p:cond delay="250"/>
                                  </p:stCondLst>
                                  <p:childTnLst>
                                    <p:set>
                                      <p:cBhvr>
                                        <p:cTn id="168" dur="1" fill="hold">
                                          <p:stCondLst>
                                            <p:cond delay="0"/>
                                          </p:stCondLst>
                                        </p:cTn>
                                        <p:tgtEl>
                                          <p:spTgt spid="12"/>
                                        </p:tgtEl>
                                        <p:attrNameLst>
                                          <p:attrName>style.visibility</p:attrName>
                                        </p:attrNameLst>
                                      </p:cBhvr>
                                      <p:to>
                                        <p:strVal val="visible"/>
                                      </p:to>
                                    </p:set>
                                    <p:anim calcmode="lin" valueType="num">
                                      <p:cBhvr additive="base">
                                        <p:cTn id="169" dur="1250" fill="hold"/>
                                        <p:tgtEl>
                                          <p:spTgt spid="12"/>
                                        </p:tgtEl>
                                        <p:attrNameLst>
                                          <p:attrName>ppt_x</p:attrName>
                                        </p:attrNameLst>
                                      </p:cBhvr>
                                      <p:tavLst>
                                        <p:tav tm="0">
                                          <p:val>
                                            <p:strVal val="0-#ppt_w/2"/>
                                          </p:val>
                                        </p:tav>
                                        <p:tav tm="100000">
                                          <p:val>
                                            <p:strVal val="#ppt_x"/>
                                          </p:val>
                                        </p:tav>
                                      </p:tavLst>
                                    </p:anim>
                                    <p:anim calcmode="lin" valueType="num">
                                      <p:cBhvr additive="base">
                                        <p:cTn id="170" dur="1250" fill="hold"/>
                                        <p:tgtEl>
                                          <p:spTgt spid="12"/>
                                        </p:tgtEl>
                                        <p:attrNameLst>
                                          <p:attrName>ppt_y</p:attrName>
                                        </p:attrNameLst>
                                      </p:cBhvr>
                                      <p:tavLst>
                                        <p:tav tm="0">
                                          <p:val>
                                            <p:strVal val="#ppt_y"/>
                                          </p:val>
                                        </p:tav>
                                        <p:tav tm="100000">
                                          <p:val>
                                            <p:strVal val="#ppt_y"/>
                                          </p:val>
                                        </p:tav>
                                      </p:tavLst>
                                    </p:anim>
                                  </p:childTnLst>
                                </p:cTn>
                              </p:par>
                              <p:par>
                                <p:cTn id="171" presetID="2" presetClass="entr" presetSubtype="8" fill="hold" grpId="0" nodeType="withEffect">
                                  <p:stCondLst>
                                    <p:cond delay="250"/>
                                  </p:stCondLst>
                                  <p:childTnLst>
                                    <p:set>
                                      <p:cBhvr>
                                        <p:cTn id="172" dur="1" fill="hold">
                                          <p:stCondLst>
                                            <p:cond delay="0"/>
                                          </p:stCondLst>
                                        </p:cTn>
                                        <p:tgtEl>
                                          <p:spTgt spid="21"/>
                                        </p:tgtEl>
                                        <p:attrNameLst>
                                          <p:attrName>style.visibility</p:attrName>
                                        </p:attrNameLst>
                                      </p:cBhvr>
                                      <p:to>
                                        <p:strVal val="visible"/>
                                      </p:to>
                                    </p:set>
                                    <p:anim calcmode="lin" valueType="num">
                                      <p:cBhvr additive="base">
                                        <p:cTn id="173" dur="1250" fill="hold"/>
                                        <p:tgtEl>
                                          <p:spTgt spid="21"/>
                                        </p:tgtEl>
                                        <p:attrNameLst>
                                          <p:attrName>ppt_x</p:attrName>
                                        </p:attrNameLst>
                                      </p:cBhvr>
                                      <p:tavLst>
                                        <p:tav tm="0">
                                          <p:val>
                                            <p:strVal val="0-#ppt_w/2"/>
                                          </p:val>
                                        </p:tav>
                                        <p:tav tm="100000">
                                          <p:val>
                                            <p:strVal val="#ppt_x"/>
                                          </p:val>
                                        </p:tav>
                                      </p:tavLst>
                                    </p:anim>
                                    <p:anim calcmode="lin" valueType="num">
                                      <p:cBhvr additive="base">
                                        <p:cTn id="174" dur="1250" fill="hold"/>
                                        <p:tgtEl>
                                          <p:spTgt spid="21"/>
                                        </p:tgtEl>
                                        <p:attrNameLst>
                                          <p:attrName>ppt_y</p:attrName>
                                        </p:attrNameLst>
                                      </p:cBhvr>
                                      <p:tavLst>
                                        <p:tav tm="0">
                                          <p:val>
                                            <p:strVal val="#ppt_y"/>
                                          </p:val>
                                        </p:tav>
                                        <p:tav tm="100000">
                                          <p:val>
                                            <p:strVal val="#ppt_y"/>
                                          </p:val>
                                        </p:tav>
                                      </p:tavLst>
                                    </p:anim>
                                  </p:childTnLst>
                                </p:cTn>
                              </p:par>
                              <p:par>
                                <p:cTn id="175" presetID="2" presetClass="entr" presetSubtype="8" fill="hold" grpId="0" nodeType="withEffect">
                                  <p:stCondLst>
                                    <p:cond delay="250"/>
                                  </p:stCondLst>
                                  <p:childTnLst>
                                    <p:set>
                                      <p:cBhvr>
                                        <p:cTn id="176" dur="1" fill="hold">
                                          <p:stCondLst>
                                            <p:cond delay="0"/>
                                          </p:stCondLst>
                                        </p:cTn>
                                        <p:tgtEl>
                                          <p:spTgt spid="72"/>
                                        </p:tgtEl>
                                        <p:attrNameLst>
                                          <p:attrName>style.visibility</p:attrName>
                                        </p:attrNameLst>
                                      </p:cBhvr>
                                      <p:to>
                                        <p:strVal val="visible"/>
                                      </p:to>
                                    </p:set>
                                    <p:anim calcmode="lin" valueType="num">
                                      <p:cBhvr additive="base">
                                        <p:cTn id="177" dur="1250" fill="hold"/>
                                        <p:tgtEl>
                                          <p:spTgt spid="72"/>
                                        </p:tgtEl>
                                        <p:attrNameLst>
                                          <p:attrName>ppt_x</p:attrName>
                                        </p:attrNameLst>
                                      </p:cBhvr>
                                      <p:tavLst>
                                        <p:tav tm="0">
                                          <p:val>
                                            <p:strVal val="0-#ppt_w/2"/>
                                          </p:val>
                                        </p:tav>
                                        <p:tav tm="100000">
                                          <p:val>
                                            <p:strVal val="#ppt_x"/>
                                          </p:val>
                                        </p:tav>
                                      </p:tavLst>
                                    </p:anim>
                                    <p:anim calcmode="lin" valueType="num">
                                      <p:cBhvr additive="base">
                                        <p:cTn id="178" dur="1250" fill="hold"/>
                                        <p:tgtEl>
                                          <p:spTgt spid="72"/>
                                        </p:tgtEl>
                                        <p:attrNameLst>
                                          <p:attrName>ppt_y</p:attrName>
                                        </p:attrNameLst>
                                      </p:cBhvr>
                                      <p:tavLst>
                                        <p:tav tm="0">
                                          <p:val>
                                            <p:strVal val="#ppt_y"/>
                                          </p:val>
                                        </p:tav>
                                        <p:tav tm="100000">
                                          <p:val>
                                            <p:strVal val="#ppt_y"/>
                                          </p:val>
                                        </p:tav>
                                      </p:tavLst>
                                    </p:anim>
                                  </p:childTnLst>
                                </p:cTn>
                              </p:par>
                              <p:par>
                                <p:cTn id="179" presetID="2" presetClass="entr" presetSubtype="8" fill="hold" grpId="0" nodeType="withEffect">
                                  <p:stCondLst>
                                    <p:cond delay="250"/>
                                  </p:stCondLst>
                                  <p:childTnLst>
                                    <p:set>
                                      <p:cBhvr>
                                        <p:cTn id="180" dur="1" fill="hold">
                                          <p:stCondLst>
                                            <p:cond delay="0"/>
                                          </p:stCondLst>
                                        </p:cTn>
                                        <p:tgtEl>
                                          <p:spTgt spid="76"/>
                                        </p:tgtEl>
                                        <p:attrNameLst>
                                          <p:attrName>style.visibility</p:attrName>
                                        </p:attrNameLst>
                                      </p:cBhvr>
                                      <p:to>
                                        <p:strVal val="visible"/>
                                      </p:to>
                                    </p:set>
                                    <p:anim calcmode="lin" valueType="num">
                                      <p:cBhvr additive="base">
                                        <p:cTn id="181" dur="1250" fill="hold"/>
                                        <p:tgtEl>
                                          <p:spTgt spid="76"/>
                                        </p:tgtEl>
                                        <p:attrNameLst>
                                          <p:attrName>ppt_x</p:attrName>
                                        </p:attrNameLst>
                                      </p:cBhvr>
                                      <p:tavLst>
                                        <p:tav tm="0">
                                          <p:val>
                                            <p:strVal val="0-#ppt_w/2"/>
                                          </p:val>
                                        </p:tav>
                                        <p:tav tm="100000">
                                          <p:val>
                                            <p:strVal val="#ppt_x"/>
                                          </p:val>
                                        </p:tav>
                                      </p:tavLst>
                                    </p:anim>
                                    <p:anim calcmode="lin" valueType="num">
                                      <p:cBhvr additive="base">
                                        <p:cTn id="182" dur="1250" fill="hold"/>
                                        <p:tgtEl>
                                          <p:spTgt spid="76"/>
                                        </p:tgtEl>
                                        <p:attrNameLst>
                                          <p:attrName>ppt_y</p:attrName>
                                        </p:attrNameLst>
                                      </p:cBhvr>
                                      <p:tavLst>
                                        <p:tav tm="0">
                                          <p:val>
                                            <p:strVal val="#ppt_y"/>
                                          </p:val>
                                        </p:tav>
                                        <p:tav tm="100000">
                                          <p:val>
                                            <p:strVal val="#ppt_y"/>
                                          </p:val>
                                        </p:tav>
                                      </p:tavLst>
                                    </p:anim>
                                  </p:childTnLst>
                                </p:cTn>
                              </p:par>
                              <p:par>
                                <p:cTn id="183" presetID="2" presetClass="entr" presetSubtype="8" fill="hold" grpId="0" nodeType="withEffect">
                                  <p:stCondLst>
                                    <p:cond delay="250"/>
                                  </p:stCondLst>
                                  <p:childTnLst>
                                    <p:set>
                                      <p:cBhvr>
                                        <p:cTn id="184" dur="1" fill="hold">
                                          <p:stCondLst>
                                            <p:cond delay="0"/>
                                          </p:stCondLst>
                                        </p:cTn>
                                        <p:tgtEl>
                                          <p:spTgt spid="83"/>
                                        </p:tgtEl>
                                        <p:attrNameLst>
                                          <p:attrName>style.visibility</p:attrName>
                                        </p:attrNameLst>
                                      </p:cBhvr>
                                      <p:to>
                                        <p:strVal val="visible"/>
                                      </p:to>
                                    </p:set>
                                    <p:anim calcmode="lin" valueType="num">
                                      <p:cBhvr additive="base">
                                        <p:cTn id="185" dur="1250" fill="hold"/>
                                        <p:tgtEl>
                                          <p:spTgt spid="83"/>
                                        </p:tgtEl>
                                        <p:attrNameLst>
                                          <p:attrName>ppt_x</p:attrName>
                                        </p:attrNameLst>
                                      </p:cBhvr>
                                      <p:tavLst>
                                        <p:tav tm="0">
                                          <p:val>
                                            <p:strVal val="0-#ppt_w/2"/>
                                          </p:val>
                                        </p:tav>
                                        <p:tav tm="100000">
                                          <p:val>
                                            <p:strVal val="#ppt_x"/>
                                          </p:val>
                                        </p:tav>
                                      </p:tavLst>
                                    </p:anim>
                                    <p:anim calcmode="lin" valueType="num">
                                      <p:cBhvr additive="base">
                                        <p:cTn id="186" dur="1250" fill="hold"/>
                                        <p:tgtEl>
                                          <p:spTgt spid="83"/>
                                        </p:tgtEl>
                                        <p:attrNameLst>
                                          <p:attrName>ppt_y</p:attrName>
                                        </p:attrNameLst>
                                      </p:cBhvr>
                                      <p:tavLst>
                                        <p:tav tm="0">
                                          <p:val>
                                            <p:strVal val="#ppt_y"/>
                                          </p:val>
                                        </p:tav>
                                        <p:tav tm="100000">
                                          <p:val>
                                            <p:strVal val="#ppt_y"/>
                                          </p:val>
                                        </p:tav>
                                      </p:tavLst>
                                    </p:anim>
                                  </p:childTnLst>
                                </p:cTn>
                              </p:par>
                              <p:par>
                                <p:cTn id="187" presetID="2" presetClass="entr" presetSubtype="8" fill="hold" grpId="0" nodeType="withEffect">
                                  <p:stCondLst>
                                    <p:cond delay="250"/>
                                  </p:stCondLst>
                                  <p:childTnLst>
                                    <p:set>
                                      <p:cBhvr>
                                        <p:cTn id="188" dur="1" fill="hold">
                                          <p:stCondLst>
                                            <p:cond delay="0"/>
                                          </p:stCondLst>
                                        </p:cTn>
                                        <p:tgtEl>
                                          <p:spTgt spid="2"/>
                                        </p:tgtEl>
                                        <p:attrNameLst>
                                          <p:attrName>style.visibility</p:attrName>
                                        </p:attrNameLst>
                                      </p:cBhvr>
                                      <p:to>
                                        <p:strVal val="visible"/>
                                      </p:to>
                                    </p:set>
                                    <p:anim calcmode="lin" valueType="num">
                                      <p:cBhvr additive="base">
                                        <p:cTn id="189" dur="1250" fill="hold"/>
                                        <p:tgtEl>
                                          <p:spTgt spid="2"/>
                                        </p:tgtEl>
                                        <p:attrNameLst>
                                          <p:attrName>ppt_x</p:attrName>
                                        </p:attrNameLst>
                                      </p:cBhvr>
                                      <p:tavLst>
                                        <p:tav tm="0">
                                          <p:val>
                                            <p:strVal val="0-#ppt_w/2"/>
                                          </p:val>
                                        </p:tav>
                                        <p:tav tm="100000">
                                          <p:val>
                                            <p:strVal val="#ppt_x"/>
                                          </p:val>
                                        </p:tav>
                                      </p:tavLst>
                                    </p:anim>
                                    <p:anim calcmode="lin" valueType="num">
                                      <p:cBhvr additive="base">
                                        <p:cTn id="190" dur="1250" fill="hold"/>
                                        <p:tgtEl>
                                          <p:spTgt spid="2"/>
                                        </p:tgtEl>
                                        <p:attrNameLst>
                                          <p:attrName>ppt_y</p:attrName>
                                        </p:attrNameLst>
                                      </p:cBhvr>
                                      <p:tavLst>
                                        <p:tav tm="0">
                                          <p:val>
                                            <p:strVal val="#ppt_y"/>
                                          </p:val>
                                        </p:tav>
                                        <p:tav tm="100000">
                                          <p:val>
                                            <p:strVal val="#ppt_y"/>
                                          </p:val>
                                        </p:tav>
                                      </p:tavLst>
                                    </p:anim>
                                  </p:childTnLst>
                                </p:cTn>
                              </p:par>
                              <p:par>
                                <p:cTn id="191" presetID="2" presetClass="entr" presetSubtype="8" fill="hold" grpId="0" nodeType="withEffect">
                                  <p:stCondLst>
                                    <p:cond delay="250"/>
                                  </p:stCondLst>
                                  <p:childTnLst>
                                    <p:set>
                                      <p:cBhvr>
                                        <p:cTn id="192" dur="1" fill="hold">
                                          <p:stCondLst>
                                            <p:cond delay="0"/>
                                          </p:stCondLst>
                                        </p:cTn>
                                        <p:tgtEl>
                                          <p:spTgt spid="3"/>
                                        </p:tgtEl>
                                        <p:attrNameLst>
                                          <p:attrName>style.visibility</p:attrName>
                                        </p:attrNameLst>
                                      </p:cBhvr>
                                      <p:to>
                                        <p:strVal val="visible"/>
                                      </p:to>
                                    </p:set>
                                    <p:anim calcmode="lin" valueType="num">
                                      <p:cBhvr additive="base">
                                        <p:cTn id="193" dur="1250" fill="hold"/>
                                        <p:tgtEl>
                                          <p:spTgt spid="3"/>
                                        </p:tgtEl>
                                        <p:attrNameLst>
                                          <p:attrName>ppt_x</p:attrName>
                                        </p:attrNameLst>
                                      </p:cBhvr>
                                      <p:tavLst>
                                        <p:tav tm="0">
                                          <p:val>
                                            <p:strVal val="0-#ppt_w/2"/>
                                          </p:val>
                                        </p:tav>
                                        <p:tav tm="100000">
                                          <p:val>
                                            <p:strVal val="#ppt_x"/>
                                          </p:val>
                                        </p:tav>
                                      </p:tavLst>
                                    </p:anim>
                                    <p:anim calcmode="lin" valueType="num">
                                      <p:cBhvr additive="base">
                                        <p:cTn id="194"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5" fill="hold" display="0">
                  <p:stCondLst>
                    <p:cond delay="indefinite"/>
                  </p:stCondLst>
                  <p:endCondLst>
                    <p:cond evt="onStopAudio" delay="0">
                      <p:tgtEl>
                        <p:sldTgt/>
                      </p:tgtEl>
                    </p:cond>
                  </p:endCondLst>
                </p:cTn>
                <p:tgtEl>
                  <p:spTgt spid="5"/>
                </p:tgtEl>
              </p:cMediaNode>
            </p:audio>
          </p:childTnLst>
        </p:cTn>
      </p:par>
    </p:tnLst>
    <p:bldLst>
      <p:bldP spid="4" grpId="0" animBg="1"/>
      <p:bldP spid="7" grpId="0" animBg="1"/>
      <p:bldP spid="8" grpId="0"/>
      <p:bldP spid="10" grpId="0" animBg="1"/>
      <p:bldP spid="25" grpId="0" animBg="1"/>
      <p:bldP spid="26" grpId="0" animBg="1"/>
      <p:bldP spid="27" grpId="0" animBg="1"/>
      <p:bldP spid="29" grpId="0" animBg="1"/>
      <p:bldP spid="31"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 grpId="0" animBg="1"/>
      <p:bldP spid="9" grpId="0" animBg="1"/>
      <p:bldP spid="12" grpId="0" animBg="1"/>
      <p:bldP spid="21" grpId="0" animBg="1"/>
      <p:bldP spid="72" grpId="0" animBg="1"/>
      <p:bldP spid="76" grpId="0"/>
      <p:bldP spid="83" grpId="0"/>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452AEA-12BE-B05F-B173-2E7B7D43289D}"/>
              </a:ext>
            </a:extLst>
          </p:cNvPr>
          <p:cNvGraphicFramePr>
            <a:graphicFrameLocks noGrp="1"/>
          </p:cNvGraphicFramePr>
          <p:nvPr>
            <p:extLst>
              <p:ext uri="{D42A27DB-BD31-4B8C-83A1-F6EECF244321}">
                <p14:modId xmlns:p14="http://schemas.microsoft.com/office/powerpoint/2010/main" val="60309754"/>
              </p:ext>
            </p:extLst>
          </p:nvPr>
        </p:nvGraphicFramePr>
        <p:xfrm>
          <a:off x="545429" y="1426498"/>
          <a:ext cx="6303480" cy="1315720"/>
        </p:xfrm>
        <a:graphic>
          <a:graphicData uri="http://schemas.openxmlformats.org/drawingml/2006/table">
            <a:tbl>
              <a:tblPr firstRow="1" bandRow="1">
                <a:tableStyleId>{BDBED569-4797-4DF1-A0F4-6AAB3CD982D8}</a:tableStyleId>
              </a:tblPr>
              <a:tblGrid>
                <a:gridCol w="896119">
                  <a:extLst>
                    <a:ext uri="{9D8B030D-6E8A-4147-A177-3AD203B41FA5}">
                      <a16:colId xmlns:a16="http://schemas.microsoft.com/office/drawing/2014/main" val="1098917333"/>
                    </a:ext>
                  </a:extLst>
                </a:gridCol>
                <a:gridCol w="5407361">
                  <a:extLst>
                    <a:ext uri="{9D8B030D-6E8A-4147-A177-3AD203B41FA5}">
                      <a16:colId xmlns:a16="http://schemas.microsoft.com/office/drawing/2014/main" val="2540253546"/>
                    </a:ext>
                  </a:extLst>
                </a:gridCol>
              </a:tblGrid>
              <a:tr h="282584">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mn-lt"/>
                        </a:rPr>
                        <a:t>Criterion D: Reflection</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solidFill>
                  </a:tcPr>
                </a:tc>
                <a:tc hMerge="1">
                  <a:txBody>
                    <a:bodyPr/>
                    <a:lstStyle/>
                    <a:p>
                      <a:endParaRPr lang="en-US"/>
                    </a:p>
                  </a:txBody>
                  <a:tcPr/>
                </a:tc>
                <a:extLst>
                  <a:ext uri="{0D108BD9-81ED-4DB2-BD59-A6C34878D82A}">
                    <a16:rowId xmlns:a16="http://schemas.microsoft.com/office/drawing/2014/main" val="1963402691"/>
                  </a:ext>
                </a:extLst>
              </a:tr>
              <a:tr h="211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Level</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Descriptor</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572126023"/>
                  </a:ext>
                </a:extLst>
              </a:tr>
              <a:tr h="4920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latin typeface="+mn-lt"/>
                        </a:rPr>
                        <a:t>3</a:t>
                      </a:r>
                      <a:endParaRPr lang="en-US" sz="2400" dirty="0">
                        <a:solidFill>
                          <a:srgbClr val="002060"/>
                        </a:solidFill>
                        <a:effectLst/>
                        <a:latin typeface="+mn-lt"/>
                      </a:endParaRP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rtl="0" fontAlgn="t">
                        <a:spcBef>
                          <a:spcPts val="0"/>
                        </a:spcBef>
                        <a:spcAft>
                          <a:spcPts val="0"/>
                        </a:spcAft>
                      </a:pPr>
                      <a:r>
                        <a:rPr lang="en-US" sz="1800" dirty="0">
                          <a:solidFill>
                            <a:srgbClr val="002060"/>
                          </a:solidFill>
                          <a:effectLst/>
                          <a:latin typeface="+mn-lt"/>
                          <a:cs typeface="Arial" panose="020B0604020202020204" pitchFamily="34" charset="0"/>
                        </a:rPr>
                        <a:t>There is substantial evidence of critical </a:t>
                      </a:r>
                      <a:r>
                        <a:rPr lang="en-US" sz="1800" b="1" dirty="0">
                          <a:solidFill>
                            <a:srgbClr val="002060"/>
                          </a:solidFill>
                          <a:effectLst/>
                          <a:latin typeface="+mn-lt"/>
                          <a:cs typeface="Arial" panose="020B0604020202020204" pitchFamily="34" charset="0"/>
                        </a:rPr>
                        <a:t>reflection</a:t>
                      </a:r>
                      <a:r>
                        <a:rPr lang="en-US" sz="1800" dirty="0">
                          <a:solidFill>
                            <a:srgbClr val="002060"/>
                          </a:solidFill>
                          <a:effectLst/>
                          <a:latin typeface="+mn-lt"/>
                          <a:cs typeface="Arial" panose="020B0604020202020204" pitchFamily="34" charset="0"/>
                        </a:rPr>
                        <a:t>.</a:t>
                      </a:r>
                    </a:p>
                  </a:txBody>
                  <a:tcPr marL="63500" marR="63500" marT="63500" marB="63500">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sp>
        <p:nvSpPr>
          <p:cNvPr id="8" name="TextBox 7">
            <a:extLst>
              <a:ext uri="{FF2B5EF4-FFF2-40B4-BE49-F238E27FC236}">
                <a16:creationId xmlns:a16="http://schemas.microsoft.com/office/drawing/2014/main" id="{A405D2C4-59B0-DEE8-A0AE-4D00208CB346}"/>
              </a:ext>
            </a:extLst>
          </p:cNvPr>
          <p:cNvSpPr txBox="1"/>
          <p:nvPr/>
        </p:nvSpPr>
        <p:spPr>
          <a:xfrm>
            <a:off x="8228533" y="1094934"/>
            <a:ext cx="3418038" cy="4047262"/>
          </a:xfrm>
          <a:prstGeom prst="rect">
            <a:avLst/>
          </a:prstGeom>
          <a:noFill/>
          <a:ln w="19050">
            <a:solidFill>
              <a:srgbClr val="23ADBB"/>
            </a:solidFill>
          </a:ln>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This criterion assesses how the student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reviews,</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analyses</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evaluates</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the exploration.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Simply </a:t>
            </a:r>
            <a:r>
              <a:rPr kumimoji="0" lang="en-US" sz="1800" i="0" u="none" strike="noStrike" kern="1200" cap="none" spc="0" normalizeH="0" baseline="0" noProof="0" dirty="0">
                <a:ln>
                  <a:noFill/>
                </a:ln>
                <a:solidFill>
                  <a:srgbClr val="002060"/>
                </a:solidFill>
                <a:effectLst/>
                <a:uLnTx/>
                <a:uFillTx/>
                <a:latin typeface="Calibri" panose="020F0502020204030204"/>
                <a:ea typeface="+mn-ea"/>
                <a:cs typeface="+mn-cs"/>
              </a:rPr>
              <a:t>describing</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results represents limited reflection. Further consideration is required to achieve the higher levels.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Some ways of showing meaningful reflection are: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linking to the aims </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of the exploration, commenting on what they have learned, considering some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limitation</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or comparing different mathematical </a:t>
            </a: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approaches</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aphicFrame>
        <p:nvGraphicFramePr>
          <p:cNvPr id="4" name="Table 2">
            <a:extLst>
              <a:ext uri="{FF2B5EF4-FFF2-40B4-BE49-F238E27FC236}">
                <a16:creationId xmlns:a16="http://schemas.microsoft.com/office/drawing/2014/main" id="{8751F254-CBEF-5055-2477-E8F9CDCE1FAA}"/>
              </a:ext>
            </a:extLst>
          </p:cNvPr>
          <p:cNvGraphicFramePr>
            <a:graphicFrameLocks noGrp="1"/>
          </p:cNvGraphicFramePr>
          <p:nvPr>
            <p:extLst>
              <p:ext uri="{D42A27DB-BD31-4B8C-83A1-F6EECF244321}">
                <p14:modId xmlns:p14="http://schemas.microsoft.com/office/powerpoint/2010/main" val="2635111082"/>
              </p:ext>
            </p:extLst>
          </p:nvPr>
        </p:nvGraphicFramePr>
        <p:xfrm>
          <a:off x="545429" y="3331176"/>
          <a:ext cx="7136601" cy="1811020"/>
        </p:xfrm>
        <a:graphic>
          <a:graphicData uri="http://schemas.openxmlformats.org/drawingml/2006/table">
            <a:tbl>
              <a:tblPr firstRow="1" bandRow="1">
                <a:tableStyleId>{5DA37D80-6434-44D0-A028-1B22A696006F}</a:tableStyleId>
              </a:tblPr>
              <a:tblGrid>
                <a:gridCol w="929899">
                  <a:extLst>
                    <a:ext uri="{9D8B030D-6E8A-4147-A177-3AD203B41FA5}">
                      <a16:colId xmlns:a16="http://schemas.microsoft.com/office/drawing/2014/main" val="1098917333"/>
                    </a:ext>
                  </a:extLst>
                </a:gridCol>
                <a:gridCol w="6206702">
                  <a:extLst>
                    <a:ext uri="{9D8B030D-6E8A-4147-A177-3AD203B41FA5}">
                      <a16:colId xmlns:a16="http://schemas.microsoft.com/office/drawing/2014/main" val="2540253546"/>
                    </a:ext>
                  </a:extLst>
                </a:gridCol>
              </a:tblGrid>
              <a:tr h="384588">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Criterion D: Applying mathematics in real-life contexts</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3076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8743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startAt="4"/>
                      </a:pPr>
                      <a:r>
                        <a:rPr lang="en-US" sz="1800" b="1" u="none" strike="noStrike" dirty="0">
                          <a:solidFill>
                            <a:srgbClr val="002060"/>
                          </a:solidFill>
                          <a:effectLst/>
                        </a:rPr>
                        <a:t>justify</a:t>
                      </a:r>
                      <a:r>
                        <a:rPr lang="en-US" sz="1800" b="0" u="none" strike="noStrike" dirty="0">
                          <a:solidFill>
                            <a:srgbClr val="002060"/>
                          </a:solidFill>
                          <a:effectLst/>
                        </a:rPr>
                        <a:t> the degree of </a:t>
                      </a:r>
                      <a:r>
                        <a:rPr lang="en-US" sz="1800" b="1" u="none" strike="noStrike" dirty="0">
                          <a:solidFill>
                            <a:srgbClr val="002060"/>
                          </a:solidFill>
                          <a:effectLst/>
                        </a:rPr>
                        <a:t>accuracy</a:t>
                      </a:r>
                      <a:r>
                        <a:rPr lang="en-US" sz="1800" b="0" u="none" strike="noStrike" dirty="0">
                          <a:solidFill>
                            <a:srgbClr val="002060"/>
                          </a:solidFill>
                          <a:effectLst/>
                        </a:rPr>
                        <a:t> of the solution</a:t>
                      </a:r>
                    </a:p>
                    <a:p>
                      <a:pPr marL="400050" indent="-400050" rtl="0" fontAlgn="t">
                        <a:spcBef>
                          <a:spcPts val="300"/>
                        </a:spcBef>
                        <a:spcAft>
                          <a:spcPts val="0"/>
                        </a:spcAft>
                        <a:buFont typeface="+mj-lt"/>
                        <a:buAutoNum type="romanLcPeriod" startAt="4"/>
                      </a:pPr>
                      <a:r>
                        <a:rPr lang="en-US" sz="1800" b="1" u="none" strike="noStrike" dirty="0">
                          <a:solidFill>
                            <a:srgbClr val="002060"/>
                          </a:solidFill>
                          <a:effectLst/>
                        </a:rPr>
                        <a:t>justify</a:t>
                      </a:r>
                      <a:r>
                        <a:rPr lang="en-US" sz="1800" b="0" u="none" strike="noStrike" dirty="0">
                          <a:solidFill>
                            <a:srgbClr val="002060"/>
                          </a:solidFill>
                          <a:effectLst/>
                        </a:rPr>
                        <a:t> whether the solution </a:t>
                      </a:r>
                      <a:r>
                        <a:rPr lang="en-US" sz="1800" b="1" u="none" strike="noStrike" dirty="0">
                          <a:solidFill>
                            <a:srgbClr val="002060"/>
                          </a:solidFill>
                          <a:effectLst/>
                        </a:rPr>
                        <a:t>makes sense </a:t>
                      </a:r>
                      <a:r>
                        <a:rPr lang="en-US" sz="1800" b="0" u="none" strike="noStrike" dirty="0">
                          <a:solidFill>
                            <a:srgbClr val="002060"/>
                          </a:solidFill>
                          <a:effectLst/>
                        </a:rPr>
                        <a:t>in the context of the authentic, real-life situation.</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pic>
        <p:nvPicPr>
          <p:cNvPr id="2" name="Audio 1">
            <a:hlinkClick r:id="" action="ppaction://media"/>
            <a:extLst>
              <a:ext uri="{FF2B5EF4-FFF2-40B4-BE49-F238E27FC236}">
                <a16:creationId xmlns:a16="http://schemas.microsoft.com/office/drawing/2014/main" id="{16EABC96-9604-4CA5-A224-B5484DA1B6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B0E6E702-CDF5-8884-7365-58DAD2F35087}"/>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876186731"/>
      </p:ext>
    </p:extLst>
  </p:cSld>
  <p:clrMapOvr>
    <a:masterClrMapping/>
  </p:clrMapOvr>
  <mc:AlternateContent xmlns:mc="http://schemas.openxmlformats.org/markup-compatibility/2006" xmlns:p14="http://schemas.microsoft.com/office/powerpoint/2010/main">
    <mc:Choice Requires="p14">
      <p:transition spd="slow" p14:dur="2000" advTm="19468"/>
    </mc:Choice>
    <mc:Fallback xmlns="">
      <p:transition spd="slow" advTm="1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3452AEA-12BE-B05F-B173-2E7B7D43289D}"/>
              </a:ext>
            </a:extLst>
          </p:cNvPr>
          <p:cNvGraphicFramePr>
            <a:graphicFrameLocks noGrp="1"/>
          </p:cNvGraphicFramePr>
          <p:nvPr>
            <p:extLst>
              <p:ext uri="{D42A27DB-BD31-4B8C-83A1-F6EECF244321}">
                <p14:modId xmlns:p14="http://schemas.microsoft.com/office/powerpoint/2010/main" val="916995785"/>
              </p:ext>
            </p:extLst>
          </p:nvPr>
        </p:nvGraphicFramePr>
        <p:xfrm>
          <a:off x="914400" y="484157"/>
          <a:ext cx="10383521" cy="2448560"/>
        </p:xfrm>
        <a:graphic>
          <a:graphicData uri="http://schemas.openxmlformats.org/drawingml/2006/table">
            <a:tbl>
              <a:tblPr firstRow="1" bandRow="1">
                <a:tableStyleId>{BDBED569-4797-4DF1-A0F4-6AAB3CD982D8}</a:tableStyleId>
              </a:tblPr>
              <a:tblGrid>
                <a:gridCol w="469959">
                  <a:extLst>
                    <a:ext uri="{9D8B030D-6E8A-4147-A177-3AD203B41FA5}">
                      <a16:colId xmlns:a16="http://schemas.microsoft.com/office/drawing/2014/main" val="1098917333"/>
                    </a:ext>
                  </a:extLst>
                </a:gridCol>
                <a:gridCol w="710391">
                  <a:extLst>
                    <a:ext uri="{9D8B030D-6E8A-4147-A177-3AD203B41FA5}">
                      <a16:colId xmlns:a16="http://schemas.microsoft.com/office/drawing/2014/main" val="2249542668"/>
                    </a:ext>
                  </a:extLst>
                </a:gridCol>
                <a:gridCol w="9203171">
                  <a:extLst>
                    <a:ext uri="{9D8B030D-6E8A-4147-A177-3AD203B41FA5}">
                      <a16:colId xmlns:a16="http://schemas.microsoft.com/office/drawing/2014/main" val="2540253546"/>
                    </a:ext>
                  </a:extLst>
                </a:gridCol>
              </a:tblGrid>
              <a:tr h="436892">
                <a:tc gridSpan="3">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latin typeface="+mn-lt"/>
                        </a:rPr>
                        <a:t>Criterion E: Use of mathematics</a:t>
                      </a: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3402691"/>
                  </a:ext>
                </a:extLst>
              </a:tr>
              <a:tr h="3495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2060"/>
                          </a:solidFill>
                          <a:latin typeface="+mn-lt"/>
                        </a:rPr>
                        <a:t>Level</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latin typeface="+mn-lt"/>
                        </a:rPr>
                        <a:t>Descriptor</a:t>
                      </a:r>
                      <a:endParaRPr lang="en-US" sz="1800" b="1" dirty="0">
                        <a:solidFill>
                          <a:srgbClr val="002060"/>
                        </a:solidFill>
                        <a:latin typeface="+mn-lt"/>
                        <a:cs typeface="Arial" panose="020B0604020202020204" pitchFamily="34" charset="0"/>
                      </a:endParaRPr>
                    </a:p>
                  </a:txBody>
                  <a:tcP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solidFill>
                      <a:srgbClr val="23ADBB">
                        <a:alpha val="10196"/>
                      </a:srgbClr>
                    </a:solidFill>
                  </a:tcPr>
                </a:tc>
                <a:extLst>
                  <a:ext uri="{0D108BD9-81ED-4DB2-BD59-A6C34878D82A}">
                    <a16:rowId xmlns:a16="http://schemas.microsoft.com/office/drawing/2014/main" val="2572126023"/>
                  </a:ext>
                </a:extLst>
              </a:tr>
              <a:tr h="6456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000" b="1" u="none" strike="noStrike" dirty="0">
                          <a:solidFill>
                            <a:srgbClr val="002060"/>
                          </a:solidFill>
                          <a:effectLst/>
                          <a:latin typeface="+mn-lt"/>
                        </a:rPr>
                        <a:t>SL</a:t>
                      </a:r>
                      <a:endParaRPr lang="en-US" sz="2000" dirty="0">
                        <a:solidFill>
                          <a:srgbClr val="002060"/>
                        </a:solidFill>
                        <a:effectLst/>
                        <a:latin typeface="+mn-lt"/>
                      </a:endParaRP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n-lt"/>
                          <a:ea typeface="+mn-ea"/>
                          <a:cs typeface="+mn-cs"/>
                        </a:rPr>
                        <a:t>6</a:t>
                      </a:r>
                      <a:endParaRPr kumimoji="0" lang="en-US" sz="1800" b="0" i="0" u="none" strike="noStrike" kern="1200" cap="none" spc="0" normalizeH="0" baseline="0" noProof="0" dirty="0">
                        <a:ln>
                          <a:noFill/>
                        </a:ln>
                        <a:solidFill>
                          <a:srgbClr val="002060"/>
                        </a:solidFill>
                        <a:effectLst/>
                        <a:uLnTx/>
                        <a:uFillTx/>
                        <a:latin typeface="+mn-lt"/>
                        <a:ea typeface="+mn-ea"/>
                        <a:cs typeface="+mn-cs"/>
                      </a:endParaRP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rtl="0" fontAlgn="t">
                        <a:spcBef>
                          <a:spcPts val="0"/>
                        </a:spcBef>
                        <a:spcAft>
                          <a:spcPts val="0"/>
                        </a:spcAft>
                      </a:pPr>
                      <a:r>
                        <a:rPr lang="en-US" sz="1800" b="1" dirty="0">
                          <a:solidFill>
                            <a:srgbClr val="002060"/>
                          </a:solidFill>
                          <a:effectLst/>
                          <a:latin typeface="+mn-lt"/>
                          <a:cs typeface="Arial" panose="020B0604020202020204" pitchFamily="34" charset="0"/>
                        </a:rPr>
                        <a:t>Relevant</a:t>
                      </a:r>
                      <a:r>
                        <a:rPr lang="en-US" sz="1800" dirty="0">
                          <a:solidFill>
                            <a:srgbClr val="002060"/>
                          </a:solidFill>
                          <a:effectLst/>
                          <a:latin typeface="+mn-lt"/>
                          <a:cs typeface="Arial" panose="020B0604020202020204" pitchFamily="34" charset="0"/>
                        </a:rPr>
                        <a:t> mathematics commensurate with the level of the course is used. The mathematics explored is </a:t>
                      </a:r>
                      <a:r>
                        <a:rPr lang="en-US" sz="1800" b="1" dirty="0">
                          <a:solidFill>
                            <a:srgbClr val="002060"/>
                          </a:solidFill>
                          <a:effectLst/>
                          <a:latin typeface="+mn-lt"/>
                          <a:cs typeface="Arial" panose="020B0604020202020204" pitchFamily="34" charset="0"/>
                        </a:rPr>
                        <a:t>correct</a:t>
                      </a:r>
                      <a:r>
                        <a:rPr lang="en-US" sz="1800" dirty="0">
                          <a:solidFill>
                            <a:srgbClr val="002060"/>
                          </a:solidFill>
                          <a:effectLst/>
                          <a:latin typeface="+mn-lt"/>
                          <a:cs typeface="Arial" panose="020B0604020202020204" pitchFamily="34" charset="0"/>
                        </a:rPr>
                        <a:t>. Thorough knowledge and understanding are </a:t>
                      </a:r>
                      <a:r>
                        <a:rPr lang="en-US" sz="1800" b="1" dirty="0">
                          <a:solidFill>
                            <a:srgbClr val="002060"/>
                          </a:solidFill>
                          <a:effectLst/>
                          <a:latin typeface="+mn-lt"/>
                          <a:cs typeface="Arial" panose="020B0604020202020204" pitchFamily="34" charset="0"/>
                        </a:rPr>
                        <a:t>demonstrated</a:t>
                      </a:r>
                      <a:r>
                        <a:rPr lang="en-US" sz="1800" dirty="0">
                          <a:solidFill>
                            <a:srgbClr val="002060"/>
                          </a:solidFill>
                          <a:effectLst/>
                          <a:latin typeface="+mn-lt"/>
                          <a:cs typeface="Arial" panose="020B0604020202020204" pitchFamily="34" charset="0"/>
                        </a:rPr>
                        <a:t>.</a:t>
                      </a:r>
                    </a:p>
                  </a:txBody>
                  <a:tcPr marL="63500" marR="63500" marT="63500" marB="63500">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tcPr>
                </a:tc>
                <a:extLst>
                  <a:ext uri="{0D108BD9-81ED-4DB2-BD59-A6C34878D82A}">
                    <a16:rowId xmlns:a16="http://schemas.microsoft.com/office/drawing/2014/main" val="3791604569"/>
                  </a:ext>
                </a:extLst>
              </a:tr>
              <a:tr h="695483">
                <a:tc>
                  <a:txBody>
                    <a:bodyPr/>
                    <a:lstStyle/>
                    <a:p>
                      <a:pPr algn="ctr" rtl="0" fontAlgn="t">
                        <a:spcBef>
                          <a:spcPts val="0"/>
                        </a:spcBef>
                        <a:spcAft>
                          <a:spcPts val="0"/>
                        </a:spcAft>
                      </a:pPr>
                      <a:r>
                        <a:rPr lang="en-US" sz="2000" b="1" u="none" dirty="0">
                          <a:solidFill>
                            <a:srgbClr val="002060"/>
                          </a:solidFill>
                          <a:effectLst/>
                          <a:latin typeface="+mn-lt"/>
                        </a:rPr>
                        <a:t>HL</a:t>
                      </a: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n-lt"/>
                          <a:ea typeface="+mn-ea"/>
                          <a:cs typeface="+mn-cs"/>
                        </a:rPr>
                        <a:t>6</a:t>
                      </a:r>
                    </a:p>
                  </a:txBody>
                  <a:tcPr marL="63500" marR="63500" marT="63500" marB="63500" anchor="ctr">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tc>
                  <a:txBody>
                    <a:bodyPr/>
                    <a:lstStyle/>
                    <a:p>
                      <a:pPr rtl="0" fontAlgn="t">
                        <a:spcBef>
                          <a:spcPts val="0"/>
                        </a:spcBef>
                        <a:spcAft>
                          <a:spcPts val="0"/>
                        </a:spcAft>
                      </a:pPr>
                      <a:r>
                        <a:rPr lang="en-US" sz="1800" b="1" dirty="0">
                          <a:solidFill>
                            <a:srgbClr val="002060"/>
                          </a:solidFill>
                          <a:latin typeface="+mn-lt"/>
                        </a:rPr>
                        <a:t>Relevant</a:t>
                      </a:r>
                      <a:r>
                        <a:rPr lang="en-US" sz="1800" dirty="0">
                          <a:solidFill>
                            <a:srgbClr val="002060"/>
                          </a:solidFill>
                          <a:latin typeface="+mn-lt"/>
                        </a:rPr>
                        <a:t> mathematics commensurate with the level of the course is used. The mathematics explored is </a:t>
                      </a:r>
                      <a:r>
                        <a:rPr lang="en-US" sz="1800" b="1" dirty="0">
                          <a:solidFill>
                            <a:srgbClr val="002060"/>
                          </a:solidFill>
                          <a:latin typeface="+mn-lt"/>
                        </a:rPr>
                        <a:t>precise</a:t>
                      </a:r>
                      <a:r>
                        <a:rPr lang="en-US" sz="1800" dirty="0">
                          <a:solidFill>
                            <a:srgbClr val="002060"/>
                          </a:solidFill>
                          <a:latin typeface="+mn-lt"/>
                        </a:rPr>
                        <a:t> and demonstrates </a:t>
                      </a:r>
                      <a:r>
                        <a:rPr lang="en-US" sz="1800" b="1" dirty="0">
                          <a:solidFill>
                            <a:srgbClr val="002060"/>
                          </a:solidFill>
                          <a:latin typeface="+mn-lt"/>
                        </a:rPr>
                        <a:t>sophistication and </a:t>
                      </a:r>
                      <a:r>
                        <a:rPr lang="en-US" sz="1800" b="1" dirty="0" err="1">
                          <a:solidFill>
                            <a:srgbClr val="002060"/>
                          </a:solidFill>
                          <a:latin typeface="+mn-lt"/>
                        </a:rPr>
                        <a:t>rigour</a:t>
                      </a:r>
                      <a:r>
                        <a:rPr lang="en-US" sz="1800" dirty="0">
                          <a:solidFill>
                            <a:srgbClr val="002060"/>
                          </a:solidFill>
                          <a:latin typeface="+mn-lt"/>
                        </a:rPr>
                        <a:t>. Thorough knowledge and understanding are </a:t>
                      </a:r>
                      <a:r>
                        <a:rPr lang="en-US" sz="1800" b="1" dirty="0">
                          <a:solidFill>
                            <a:srgbClr val="002060"/>
                          </a:solidFill>
                          <a:latin typeface="+mn-lt"/>
                        </a:rPr>
                        <a:t>demonstrated</a:t>
                      </a:r>
                      <a:r>
                        <a:rPr lang="en-US" sz="1800" dirty="0">
                          <a:solidFill>
                            <a:srgbClr val="002060"/>
                          </a:solidFill>
                          <a:latin typeface="+mn-lt"/>
                        </a:rPr>
                        <a:t>.</a:t>
                      </a:r>
                      <a:endParaRPr lang="en-US" sz="1800" dirty="0">
                        <a:solidFill>
                          <a:srgbClr val="002060"/>
                        </a:solidFill>
                        <a:effectLst/>
                        <a:latin typeface="+mn-lt"/>
                        <a:cs typeface="Arial" panose="020B0604020202020204" pitchFamily="34" charset="0"/>
                      </a:endParaRPr>
                    </a:p>
                  </a:txBody>
                  <a:tcPr marL="63500" marR="63500" marT="63500" marB="63500">
                    <a:lnL w="12700" cap="flat" cmpd="sng" algn="ctr">
                      <a:solidFill>
                        <a:srgbClr val="23ADBB"/>
                      </a:solidFill>
                      <a:prstDash val="solid"/>
                      <a:round/>
                      <a:headEnd type="none" w="med" len="med"/>
                      <a:tailEnd type="none" w="med" len="med"/>
                    </a:lnL>
                    <a:lnR w="12700" cap="flat" cmpd="sng" algn="ctr">
                      <a:solidFill>
                        <a:srgbClr val="23ADBB"/>
                      </a:solidFill>
                      <a:prstDash val="solid"/>
                      <a:round/>
                      <a:headEnd type="none" w="med" len="med"/>
                      <a:tailEnd type="none" w="med" len="med"/>
                    </a:lnR>
                    <a:lnT w="12700" cap="flat" cmpd="sng" algn="ctr">
                      <a:solidFill>
                        <a:srgbClr val="23ADBB"/>
                      </a:solidFill>
                      <a:prstDash val="solid"/>
                      <a:round/>
                      <a:headEnd type="none" w="med" len="med"/>
                      <a:tailEnd type="none" w="med" len="med"/>
                    </a:lnT>
                    <a:lnB w="12700" cap="flat" cmpd="sng" algn="ctr">
                      <a:solidFill>
                        <a:srgbClr val="23ADBB"/>
                      </a:solidFill>
                      <a:prstDash val="solid"/>
                      <a:round/>
                      <a:headEnd type="none" w="med" len="med"/>
                      <a:tailEnd type="none" w="med" len="med"/>
                    </a:lnB>
                    <a:noFill/>
                  </a:tcPr>
                </a:tc>
                <a:extLst>
                  <a:ext uri="{0D108BD9-81ED-4DB2-BD59-A6C34878D82A}">
                    <a16:rowId xmlns:a16="http://schemas.microsoft.com/office/drawing/2014/main" val="607674611"/>
                  </a:ext>
                </a:extLst>
              </a:tr>
            </a:tbl>
          </a:graphicData>
        </a:graphic>
      </p:graphicFrame>
      <p:sp>
        <p:nvSpPr>
          <p:cNvPr id="9" name="TextBox 8">
            <a:extLst>
              <a:ext uri="{FF2B5EF4-FFF2-40B4-BE49-F238E27FC236}">
                <a16:creationId xmlns:a16="http://schemas.microsoft.com/office/drawing/2014/main" id="{1994D8D6-BAA8-F914-D739-C3A14B744475}"/>
              </a:ext>
            </a:extLst>
          </p:cNvPr>
          <p:cNvSpPr txBox="1"/>
          <p:nvPr/>
        </p:nvSpPr>
        <p:spPr>
          <a:xfrm>
            <a:off x="914400" y="3234522"/>
            <a:ext cx="10383520" cy="3139321"/>
          </a:xfrm>
          <a:prstGeom prst="rect">
            <a:avLst/>
          </a:prstGeom>
          <a:noFill/>
          <a:ln w="19050">
            <a:solidFill>
              <a:srgbClr val="23ADBB"/>
            </a:solidFill>
          </a:ln>
        </p:spPr>
        <p:txBody>
          <a:bodyPr wrap="square">
            <a:spAutoFit/>
          </a:bodyPr>
          <a:lstStyle/>
          <a:p>
            <a:r>
              <a:rPr lang="en-US" b="1" dirty="0">
                <a:solidFill>
                  <a:srgbClr val="002060"/>
                </a:solidFill>
              </a:rPr>
              <a:t>Relevant </a:t>
            </a:r>
            <a:r>
              <a:rPr lang="en-US" dirty="0">
                <a:solidFill>
                  <a:srgbClr val="002060"/>
                </a:solidFill>
              </a:rPr>
              <a:t>mathematics supports the development of the exploration towards the completion of its aim. </a:t>
            </a:r>
          </a:p>
          <a:p>
            <a:r>
              <a:rPr lang="en-US" dirty="0">
                <a:solidFill>
                  <a:srgbClr val="002060"/>
                </a:solidFill>
              </a:rPr>
              <a:t>The command term </a:t>
            </a:r>
            <a:r>
              <a:rPr lang="en-US" b="1" dirty="0">
                <a:solidFill>
                  <a:srgbClr val="002060"/>
                </a:solidFill>
              </a:rPr>
              <a:t>demonstrate</a:t>
            </a:r>
            <a:r>
              <a:rPr lang="en-US" dirty="0">
                <a:solidFill>
                  <a:srgbClr val="002060"/>
                </a:solidFill>
              </a:rPr>
              <a:t> means to make clear by </a:t>
            </a:r>
            <a:r>
              <a:rPr lang="en-US" b="1" dirty="0">
                <a:solidFill>
                  <a:srgbClr val="002060"/>
                </a:solidFill>
              </a:rPr>
              <a:t>reasoning or evidence</a:t>
            </a:r>
            <a:r>
              <a:rPr lang="en-US" dirty="0">
                <a:solidFill>
                  <a:srgbClr val="002060"/>
                </a:solidFill>
              </a:rPr>
              <a:t>, illustrating with examples or practical application. </a:t>
            </a:r>
          </a:p>
          <a:p>
            <a:r>
              <a:rPr lang="en-US" dirty="0">
                <a:solidFill>
                  <a:srgbClr val="002060"/>
                </a:solidFill>
              </a:rPr>
              <a:t>The mathematics can be regarded as </a:t>
            </a:r>
            <a:r>
              <a:rPr lang="en-US" b="1" dirty="0">
                <a:solidFill>
                  <a:srgbClr val="002060"/>
                </a:solidFill>
              </a:rPr>
              <a:t>correct</a:t>
            </a:r>
            <a:r>
              <a:rPr lang="en-US" dirty="0">
                <a:solidFill>
                  <a:srgbClr val="002060"/>
                </a:solidFill>
              </a:rPr>
              <a:t> even if there are occasional minor errors as long as they do not detract from the flow of the mathematics or lead to an unreasonable outcome. </a:t>
            </a:r>
          </a:p>
          <a:p>
            <a:r>
              <a:rPr lang="en-US" b="1" dirty="0">
                <a:solidFill>
                  <a:srgbClr val="002060"/>
                </a:solidFill>
              </a:rPr>
              <a:t>Precise</a:t>
            </a:r>
            <a:r>
              <a:rPr lang="en-US" dirty="0">
                <a:solidFill>
                  <a:srgbClr val="002060"/>
                </a:solidFill>
              </a:rPr>
              <a:t> mathematics is error-free</a:t>
            </a:r>
            <a:r>
              <a:rPr lang="en-US" b="1" dirty="0">
                <a:solidFill>
                  <a:srgbClr val="002060"/>
                </a:solidFill>
              </a:rPr>
              <a:t> </a:t>
            </a:r>
            <a:r>
              <a:rPr lang="en-US" dirty="0">
                <a:solidFill>
                  <a:srgbClr val="002060"/>
                </a:solidFill>
              </a:rPr>
              <a:t>and uses an appropriate level of accuracy at all times.</a:t>
            </a:r>
          </a:p>
          <a:p>
            <a:r>
              <a:rPr lang="en-US" b="1" dirty="0">
                <a:solidFill>
                  <a:srgbClr val="002060"/>
                </a:solidFill>
              </a:rPr>
              <a:t>Sophistication</a:t>
            </a:r>
            <a:r>
              <a:rPr lang="en-US" dirty="0">
                <a:solidFill>
                  <a:srgbClr val="002060"/>
                </a:solidFill>
              </a:rPr>
              <a:t> in mathematics may include </a:t>
            </a:r>
            <a:r>
              <a:rPr lang="en-US" b="1" dirty="0">
                <a:solidFill>
                  <a:srgbClr val="002060"/>
                </a:solidFill>
              </a:rPr>
              <a:t>understanding and using challenging mathematical concepts, looking at a problem from different perspectives and seeing underlying structures to link different areas of mathematics</a:t>
            </a:r>
            <a:r>
              <a:rPr lang="en-US" dirty="0">
                <a:solidFill>
                  <a:srgbClr val="002060"/>
                </a:solidFill>
              </a:rPr>
              <a:t>.</a:t>
            </a:r>
          </a:p>
          <a:p>
            <a:r>
              <a:rPr lang="en-US" b="1" dirty="0" err="1">
                <a:solidFill>
                  <a:srgbClr val="002060"/>
                </a:solidFill>
              </a:rPr>
              <a:t>Rigour</a:t>
            </a:r>
            <a:r>
              <a:rPr lang="en-US" dirty="0">
                <a:solidFill>
                  <a:srgbClr val="002060"/>
                </a:solidFill>
              </a:rPr>
              <a:t> involves clarity of logic and language when making mathematical arguments and calculations. Mathematical claims relevant to the development of the exploration must be </a:t>
            </a:r>
            <a:r>
              <a:rPr lang="en-US" b="1" dirty="0">
                <a:solidFill>
                  <a:srgbClr val="002060"/>
                </a:solidFill>
              </a:rPr>
              <a:t>justified or proven</a:t>
            </a:r>
            <a:r>
              <a:rPr lang="en-US" dirty="0">
                <a:solidFill>
                  <a:srgbClr val="002060"/>
                </a:solidFill>
              </a:rPr>
              <a:t>. </a:t>
            </a:r>
          </a:p>
        </p:txBody>
      </p:sp>
      <p:pic>
        <p:nvPicPr>
          <p:cNvPr id="2" name="Audio 1">
            <a:hlinkClick r:id="" action="ppaction://media"/>
            <a:extLst>
              <a:ext uri="{FF2B5EF4-FFF2-40B4-BE49-F238E27FC236}">
                <a16:creationId xmlns:a16="http://schemas.microsoft.com/office/drawing/2014/main" id="{7E538AD7-4975-496E-8A76-13BDCD743F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4" name="TextBox 3">
            <a:extLst>
              <a:ext uri="{FF2B5EF4-FFF2-40B4-BE49-F238E27FC236}">
                <a16:creationId xmlns:a16="http://schemas.microsoft.com/office/drawing/2014/main" id="{66D5074E-BC02-85FB-EA1A-605743DE7ADC}"/>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421037889"/>
      </p:ext>
    </p:extLst>
  </p:cSld>
  <p:clrMapOvr>
    <a:masterClrMapping/>
  </p:clrMapOvr>
  <mc:AlternateContent xmlns:mc="http://schemas.openxmlformats.org/markup-compatibility/2006" xmlns:p14="http://schemas.microsoft.com/office/powerpoint/2010/main">
    <mc:Choice Requires="p14">
      <p:transition spd="slow" p14:dur="2000" advTm="14243"/>
    </mc:Choice>
    <mc:Fallback xmlns="">
      <p:transition spd="slow" advTm="14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1EB24D7F-F7AA-CF05-3AD4-4D085B5246A7}"/>
              </a:ext>
            </a:extLst>
          </p:cNvPr>
          <p:cNvGraphicFramePr>
            <a:graphicFrameLocks noGrp="1"/>
          </p:cNvGraphicFramePr>
          <p:nvPr>
            <p:extLst>
              <p:ext uri="{D42A27DB-BD31-4B8C-83A1-F6EECF244321}">
                <p14:modId xmlns:p14="http://schemas.microsoft.com/office/powerpoint/2010/main" val="594828978"/>
              </p:ext>
            </p:extLst>
          </p:nvPr>
        </p:nvGraphicFramePr>
        <p:xfrm>
          <a:off x="4683760" y="3744318"/>
          <a:ext cx="7112001" cy="2397760"/>
        </p:xfrm>
        <a:graphic>
          <a:graphicData uri="http://schemas.openxmlformats.org/drawingml/2006/table">
            <a:tbl>
              <a:tblPr firstRow="1" bandRow="1">
                <a:tableStyleId>{5DA37D80-6434-44D0-A028-1B22A696006F}</a:tableStyleId>
              </a:tblPr>
              <a:tblGrid>
                <a:gridCol w="926695">
                  <a:extLst>
                    <a:ext uri="{9D8B030D-6E8A-4147-A177-3AD203B41FA5}">
                      <a16:colId xmlns:a16="http://schemas.microsoft.com/office/drawing/2014/main" val="1098917333"/>
                    </a:ext>
                  </a:extLst>
                </a:gridCol>
                <a:gridCol w="6185306">
                  <a:extLst>
                    <a:ext uri="{9D8B030D-6E8A-4147-A177-3AD203B41FA5}">
                      <a16:colId xmlns:a16="http://schemas.microsoft.com/office/drawing/2014/main" val="2540253546"/>
                    </a:ext>
                  </a:extLst>
                </a:gridCol>
              </a:tblGrid>
              <a:tr h="42653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Criterion D: Applying mathematics in real-life contexts</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30767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87433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startAt="3"/>
                      </a:pPr>
                      <a:r>
                        <a:rPr lang="en-US" sz="1800" b="0" u="none" strike="noStrike" dirty="0">
                          <a:solidFill>
                            <a:srgbClr val="002060"/>
                          </a:solidFill>
                          <a:effectLst/>
                        </a:rPr>
                        <a:t>apply the selected mathematical strategies to reach a </a:t>
                      </a:r>
                      <a:r>
                        <a:rPr lang="en-US" sz="1800" b="1" u="none" strike="noStrike" dirty="0">
                          <a:solidFill>
                            <a:srgbClr val="002060"/>
                          </a:solidFill>
                          <a:effectLst/>
                        </a:rPr>
                        <a:t>correct solution</a:t>
                      </a:r>
                      <a:r>
                        <a:rPr lang="en-US" sz="1800" b="0" u="none" strike="noStrike" dirty="0">
                          <a:solidFill>
                            <a:srgbClr val="002060"/>
                          </a:solidFill>
                          <a:effectLst/>
                        </a:rPr>
                        <a:t> to the authentic real-life situation</a:t>
                      </a:r>
                    </a:p>
                    <a:p>
                      <a:pPr marL="400050" indent="-400050" rtl="0" fontAlgn="t">
                        <a:spcBef>
                          <a:spcPts val="300"/>
                        </a:spcBef>
                        <a:spcAft>
                          <a:spcPts val="0"/>
                        </a:spcAft>
                        <a:buFont typeface="+mj-lt"/>
                        <a:buAutoNum type="romanLcPeriod" startAt="3"/>
                      </a:pPr>
                      <a:r>
                        <a:rPr lang="en-US" sz="1800" b="1" u="none" strike="noStrike" dirty="0">
                          <a:solidFill>
                            <a:srgbClr val="002060"/>
                          </a:solidFill>
                          <a:effectLst/>
                        </a:rPr>
                        <a:t>justify</a:t>
                      </a:r>
                      <a:r>
                        <a:rPr lang="en-US" sz="1800" b="0" u="none" strike="noStrike" dirty="0">
                          <a:solidFill>
                            <a:srgbClr val="002060"/>
                          </a:solidFill>
                          <a:effectLst/>
                        </a:rPr>
                        <a:t> the degree of accuracy of the solution</a:t>
                      </a:r>
                    </a:p>
                    <a:p>
                      <a:pPr marL="400050" indent="-400050" rtl="0" fontAlgn="t">
                        <a:spcBef>
                          <a:spcPts val="300"/>
                        </a:spcBef>
                        <a:spcAft>
                          <a:spcPts val="0"/>
                        </a:spcAft>
                        <a:buFont typeface="+mj-lt"/>
                        <a:buAutoNum type="romanLcPeriod" startAt="3"/>
                      </a:pPr>
                      <a:r>
                        <a:rPr lang="en-US" sz="1800" b="1" u="none" strike="noStrike" dirty="0">
                          <a:solidFill>
                            <a:srgbClr val="002060"/>
                          </a:solidFill>
                          <a:effectLst/>
                        </a:rPr>
                        <a:t>justify</a:t>
                      </a:r>
                      <a:r>
                        <a:rPr lang="en-US" sz="1800" b="0" u="none" strike="noStrike" dirty="0">
                          <a:solidFill>
                            <a:srgbClr val="002060"/>
                          </a:solidFill>
                          <a:effectLst/>
                        </a:rPr>
                        <a:t> whether the solution makes sense in the context of the authentic, real-life situation.</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graphicFrame>
        <p:nvGraphicFramePr>
          <p:cNvPr id="7" name="Table 2">
            <a:extLst>
              <a:ext uri="{FF2B5EF4-FFF2-40B4-BE49-F238E27FC236}">
                <a16:creationId xmlns:a16="http://schemas.microsoft.com/office/drawing/2014/main" id="{66C2A235-7512-97FB-D474-2A7FB01D1C4F}"/>
              </a:ext>
            </a:extLst>
          </p:cNvPr>
          <p:cNvGraphicFramePr>
            <a:graphicFrameLocks noGrp="1"/>
          </p:cNvGraphicFramePr>
          <p:nvPr>
            <p:extLst>
              <p:ext uri="{D42A27DB-BD31-4B8C-83A1-F6EECF244321}">
                <p14:modId xmlns:p14="http://schemas.microsoft.com/office/powerpoint/2010/main" val="280982503"/>
              </p:ext>
            </p:extLst>
          </p:nvPr>
        </p:nvGraphicFramePr>
        <p:xfrm>
          <a:off x="355600" y="482600"/>
          <a:ext cx="6035040" cy="2946400"/>
        </p:xfrm>
        <a:graphic>
          <a:graphicData uri="http://schemas.openxmlformats.org/drawingml/2006/table">
            <a:tbl>
              <a:tblPr firstRow="1" bandRow="1">
                <a:tableStyleId>{5DA37D80-6434-44D0-A028-1B22A696006F}</a:tableStyleId>
              </a:tblPr>
              <a:tblGrid>
                <a:gridCol w="785098">
                  <a:extLst>
                    <a:ext uri="{9D8B030D-6E8A-4147-A177-3AD203B41FA5}">
                      <a16:colId xmlns:a16="http://schemas.microsoft.com/office/drawing/2014/main" val="1098917333"/>
                    </a:ext>
                  </a:extLst>
                </a:gridCol>
                <a:gridCol w="5249942">
                  <a:extLst>
                    <a:ext uri="{9D8B030D-6E8A-4147-A177-3AD203B41FA5}">
                      <a16:colId xmlns:a16="http://schemas.microsoft.com/office/drawing/2014/main" val="2540253546"/>
                    </a:ext>
                  </a:extLst>
                </a:gridCol>
              </a:tblGrid>
              <a:tr h="428300">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 Criterion A: Knowing and understanding</a:t>
                      </a: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2243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10394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a:pPr>
                      <a:r>
                        <a:rPr lang="en-US" sz="1800" b="0" u="none" strike="noStrike" dirty="0">
                          <a:solidFill>
                            <a:srgbClr val="002060"/>
                          </a:solidFill>
                          <a:effectLst/>
                        </a:rPr>
                        <a:t>select </a:t>
                      </a:r>
                      <a:r>
                        <a:rPr lang="en-US" sz="1800" b="1" u="none" strike="noStrike" dirty="0">
                          <a:solidFill>
                            <a:srgbClr val="002060"/>
                          </a:solidFill>
                          <a:effectLst/>
                        </a:rPr>
                        <a:t>appropriate </a:t>
                      </a:r>
                      <a:r>
                        <a:rPr lang="en-US" sz="1800" b="0" u="none" strike="noStrike" dirty="0">
                          <a:solidFill>
                            <a:srgbClr val="002060"/>
                          </a:solidFill>
                          <a:effectLst/>
                        </a:rPr>
                        <a:t>mathematics</a:t>
                      </a:r>
                      <a:r>
                        <a:rPr lang="en-US" sz="1800" b="1" u="none" strike="noStrike" dirty="0">
                          <a:solidFill>
                            <a:srgbClr val="002060"/>
                          </a:solidFill>
                          <a:effectLst/>
                        </a:rPr>
                        <a:t> </a:t>
                      </a:r>
                      <a:r>
                        <a:rPr lang="en-US" sz="1800" b="0" u="none" strike="noStrike" dirty="0">
                          <a:solidFill>
                            <a:srgbClr val="002060"/>
                          </a:solidFill>
                          <a:effectLst/>
                        </a:rPr>
                        <a:t>when </a:t>
                      </a:r>
                      <a:r>
                        <a:rPr lang="en-US" sz="1800" b="1" u="none" strike="noStrike" dirty="0">
                          <a:solidFill>
                            <a:srgbClr val="002060"/>
                          </a:solidFill>
                          <a:effectLst/>
                        </a:rPr>
                        <a:t>solving challenging problems</a:t>
                      </a:r>
                      <a:r>
                        <a:rPr lang="en-US" sz="1800" b="0" u="none" strike="noStrike" dirty="0">
                          <a:solidFill>
                            <a:srgbClr val="002060"/>
                          </a:solidFill>
                          <a:effectLst/>
                        </a:rPr>
                        <a:t> in both familiar and unfamiliar situations</a:t>
                      </a:r>
                    </a:p>
                    <a:p>
                      <a:pPr marL="400050" indent="-400050" rtl="0" fontAlgn="t">
                        <a:spcBef>
                          <a:spcPts val="300"/>
                        </a:spcBef>
                        <a:spcAft>
                          <a:spcPts val="0"/>
                        </a:spcAft>
                        <a:buFont typeface="+mj-lt"/>
                        <a:buAutoNum type="romanLcPeriod"/>
                      </a:pPr>
                      <a:r>
                        <a:rPr lang="en-US" sz="1800" b="0" u="none" strike="noStrike" dirty="0">
                          <a:solidFill>
                            <a:srgbClr val="002060"/>
                          </a:solidFill>
                          <a:effectLst/>
                        </a:rPr>
                        <a:t>apply the selected mathematics </a:t>
                      </a:r>
                      <a:r>
                        <a:rPr lang="en-US" sz="1800" b="1" u="none" strike="noStrike" dirty="0">
                          <a:solidFill>
                            <a:srgbClr val="002060"/>
                          </a:solidFill>
                          <a:effectLst/>
                        </a:rPr>
                        <a:t>successfully</a:t>
                      </a:r>
                      <a:r>
                        <a:rPr lang="en-US" sz="1800" b="0" u="none" strike="noStrike" dirty="0">
                          <a:solidFill>
                            <a:srgbClr val="002060"/>
                          </a:solidFill>
                          <a:effectLst/>
                        </a:rPr>
                        <a:t> when solving these problems</a:t>
                      </a:r>
                    </a:p>
                    <a:p>
                      <a:pPr marL="400050" indent="-400050" rtl="0" fontAlgn="t">
                        <a:spcBef>
                          <a:spcPts val="300"/>
                        </a:spcBef>
                        <a:spcAft>
                          <a:spcPts val="0"/>
                        </a:spcAft>
                        <a:buFont typeface="+mj-lt"/>
                        <a:buAutoNum type="romanLcPeriod"/>
                      </a:pPr>
                      <a:r>
                        <a:rPr lang="en-US" sz="1800" b="0" u="none" strike="noStrike" dirty="0">
                          <a:solidFill>
                            <a:srgbClr val="002060"/>
                          </a:solidFill>
                          <a:effectLst/>
                        </a:rPr>
                        <a:t>generally solve these problems </a:t>
                      </a:r>
                      <a:r>
                        <a:rPr lang="en-US" sz="1800" b="1" u="none" strike="noStrike" dirty="0">
                          <a:solidFill>
                            <a:srgbClr val="002060"/>
                          </a:solidFill>
                          <a:effectLst/>
                        </a:rPr>
                        <a:t>correctly</a:t>
                      </a:r>
                      <a:r>
                        <a:rPr lang="en-US" sz="1800" b="0" u="none" strike="noStrike" dirty="0">
                          <a:solidFill>
                            <a:srgbClr val="002060"/>
                          </a:solidFill>
                          <a:effectLst/>
                        </a:rPr>
                        <a:t> in a variety of contexts.</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graphicFrame>
        <p:nvGraphicFramePr>
          <p:cNvPr id="8" name="Table 2">
            <a:extLst>
              <a:ext uri="{FF2B5EF4-FFF2-40B4-BE49-F238E27FC236}">
                <a16:creationId xmlns:a16="http://schemas.microsoft.com/office/drawing/2014/main" id="{93FA372F-6544-7531-00B5-2F64ED98F9E9}"/>
              </a:ext>
            </a:extLst>
          </p:cNvPr>
          <p:cNvGraphicFramePr>
            <a:graphicFrameLocks noGrp="1"/>
          </p:cNvGraphicFramePr>
          <p:nvPr>
            <p:extLst>
              <p:ext uri="{D42A27DB-BD31-4B8C-83A1-F6EECF244321}">
                <p14:modId xmlns:p14="http://schemas.microsoft.com/office/powerpoint/2010/main" val="2853198973"/>
              </p:ext>
            </p:extLst>
          </p:nvPr>
        </p:nvGraphicFramePr>
        <p:xfrm>
          <a:off x="6553200" y="472082"/>
          <a:ext cx="5283200" cy="2946400"/>
        </p:xfrm>
        <a:graphic>
          <a:graphicData uri="http://schemas.openxmlformats.org/drawingml/2006/table">
            <a:tbl>
              <a:tblPr firstRow="1" bandRow="1">
                <a:tableStyleId>{5DA37D80-6434-44D0-A028-1B22A696006F}</a:tableStyleId>
              </a:tblPr>
              <a:tblGrid>
                <a:gridCol w="687292">
                  <a:extLst>
                    <a:ext uri="{9D8B030D-6E8A-4147-A177-3AD203B41FA5}">
                      <a16:colId xmlns:a16="http://schemas.microsoft.com/office/drawing/2014/main" val="1098917333"/>
                    </a:ext>
                  </a:extLst>
                </a:gridCol>
                <a:gridCol w="4595908">
                  <a:extLst>
                    <a:ext uri="{9D8B030D-6E8A-4147-A177-3AD203B41FA5}">
                      <a16:colId xmlns:a16="http://schemas.microsoft.com/office/drawing/2014/main" val="2540253546"/>
                    </a:ext>
                  </a:extLst>
                </a:gridCol>
              </a:tblGrid>
              <a:tr h="407823">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 Criterion B: Investigating patterns</a:t>
                      </a:r>
                      <a:endParaRPr lang="en-US" sz="2400" dirty="0">
                        <a:solidFill>
                          <a:schemeClr val="bg1"/>
                        </a:solidFill>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3262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193799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a:pPr>
                      <a:r>
                        <a:rPr lang="en-US" sz="1800" b="0" u="none" strike="noStrike" dirty="0">
                          <a:solidFill>
                            <a:srgbClr val="002060"/>
                          </a:solidFill>
                          <a:effectLst/>
                        </a:rPr>
                        <a:t>select and apply  mathematical </a:t>
                      </a:r>
                      <a:r>
                        <a:rPr lang="en-US" sz="1800" b="1" u="none" strike="noStrike" dirty="0">
                          <a:solidFill>
                            <a:srgbClr val="002060"/>
                          </a:solidFill>
                          <a:effectLst/>
                        </a:rPr>
                        <a:t>problem-solving techniques</a:t>
                      </a:r>
                      <a:r>
                        <a:rPr lang="en-US" sz="1800" b="0" u="none" strike="noStrike" dirty="0">
                          <a:solidFill>
                            <a:srgbClr val="002060"/>
                          </a:solidFill>
                          <a:effectLst/>
                        </a:rPr>
                        <a:t> to discover complex patterns</a:t>
                      </a:r>
                    </a:p>
                    <a:p>
                      <a:pPr marL="400050" indent="-400050" rtl="0" fontAlgn="t">
                        <a:spcBef>
                          <a:spcPts val="300"/>
                        </a:spcBef>
                        <a:spcAft>
                          <a:spcPts val="0"/>
                        </a:spcAft>
                        <a:buFont typeface="+mj-lt"/>
                        <a:buAutoNum type="romanLcPeriod"/>
                      </a:pPr>
                      <a:r>
                        <a:rPr lang="en-US" sz="1800" b="0" u="none" strike="noStrike" dirty="0">
                          <a:solidFill>
                            <a:srgbClr val="002060"/>
                          </a:solidFill>
                          <a:effectLst/>
                        </a:rPr>
                        <a:t>describe patterns as general rules </a:t>
                      </a:r>
                      <a:r>
                        <a:rPr lang="en-US" sz="1800" b="1" u="none" strike="noStrike" dirty="0">
                          <a:solidFill>
                            <a:srgbClr val="002060"/>
                          </a:solidFill>
                          <a:effectLst/>
                        </a:rPr>
                        <a:t>consistent with correct findings</a:t>
                      </a:r>
                    </a:p>
                    <a:p>
                      <a:pPr marL="400050" indent="-400050" rtl="0" fontAlgn="t">
                        <a:spcBef>
                          <a:spcPts val="300"/>
                        </a:spcBef>
                        <a:spcAft>
                          <a:spcPts val="0"/>
                        </a:spcAft>
                        <a:buFont typeface="+mj-lt"/>
                        <a:buAutoNum type="romanLcPeriod"/>
                      </a:pPr>
                      <a:r>
                        <a:rPr lang="en-US" sz="1800" b="1" u="none" strike="noStrike" dirty="0">
                          <a:solidFill>
                            <a:srgbClr val="002060"/>
                          </a:solidFill>
                          <a:effectLst/>
                        </a:rPr>
                        <a:t>prove</a:t>
                      </a:r>
                      <a:r>
                        <a:rPr lang="en-US" sz="1800" b="0" u="none" strike="noStrike" dirty="0">
                          <a:solidFill>
                            <a:srgbClr val="002060"/>
                          </a:solidFill>
                          <a:effectLst/>
                        </a:rPr>
                        <a:t>, or </a:t>
                      </a:r>
                      <a:r>
                        <a:rPr lang="en-US" sz="1800" b="1" u="none" strike="noStrike" dirty="0">
                          <a:solidFill>
                            <a:srgbClr val="002060"/>
                          </a:solidFill>
                          <a:effectLst/>
                        </a:rPr>
                        <a:t>verify</a:t>
                      </a:r>
                      <a:r>
                        <a:rPr lang="en-US" sz="1800" b="0" u="none" strike="noStrike" dirty="0">
                          <a:solidFill>
                            <a:srgbClr val="002060"/>
                          </a:solidFill>
                          <a:effectLst/>
                        </a:rPr>
                        <a:t> </a:t>
                      </a:r>
                      <a:r>
                        <a:rPr lang="en-US" sz="1800" b="1" u="none" strike="noStrike" dirty="0">
                          <a:solidFill>
                            <a:srgbClr val="002060"/>
                          </a:solidFill>
                          <a:effectLst/>
                        </a:rPr>
                        <a:t>and</a:t>
                      </a:r>
                      <a:r>
                        <a:rPr lang="en-US" sz="1800" b="0" u="none" strike="noStrike" dirty="0">
                          <a:solidFill>
                            <a:srgbClr val="002060"/>
                          </a:solidFill>
                          <a:effectLst/>
                        </a:rPr>
                        <a:t> </a:t>
                      </a:r>
                      <a:r>
                        <a:rPr lang="en-US" sz="1800" b="1" u="none" strike="noStrike" dirty="0">
                          <a:solidFill>
                            <a:srgbClr val="002060"/>
                          </a:solidFill>
                          <a:effectLst/>
                        </a:rPr>
                        <a:t>justify</a:t>
                      </a:r>
                      <a:r>
                        <a:rPr lang="en-US" sz="1800" b="0" u="none" strike="noStrike" dirty="0">
                          <a:solidFill>
                            <a:srgbClr val="002060"/>
                          </a:solidFill>
                          <a:effectLst/>
                        </a:rPr>
                        <a:t>, these general rules.</a:t>
                      </a: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graphicFrame>
        <p:nvGraphicFramePr>
          <p:cNvPr id="9" name="Table 2">
            <a:extLst>
              <a:ext uri="{FF2B5EF4-FFF2-40B4-BE49-F238E27FC236}">
                <a16:creationId xmlns:a16="http://schemas.microsoft.com/office/drawing/2014/main" id="{9AFE07B1-D361-CF04-87B1-CF26CCE99FB0}"/>
              </a:ext>
            </a:extLst>
          </p:cNvPr>
          <p:cNvGraphicFramePr>
            <a:graphicFrameLocks noGrp="1"/>
          </p:cNvGraphicFramePr>
          <p:nvPr>
            <p:extLst>
              <p:ext uri="{D42A27DB-BD31-4B8C-83A1-F6EECF244321}">
                <p14:modId xmlns:p14="http://schemas.microsoft.com/office/powerpoint/2010/main" val="2003929397"/>
              </p:ext>
            </p:extLst>
          </p:nvPr>
        </p:nvGraphicFramePr>
        <p:xfrm>
          <a:off x="355600" y="3975100"/>
          <a:ext cx="4175759" cy="1772920"/>
        </p:xfrm>
        <a:graphic>
          <a:graphicData uri="http://schemas.openxmlformats.org/drawingml/2006/table">
            <a:tbl>
              <a:tblPr firstRow="1" bandRow="1">
                <a:tableStyleId>{5DA37D80-6434-44D0-A028-1B22A696006F}</a:tableStyleId>
              </a:tblPr>
              <a:tblGrid>
                <a:gridCol w="780762">
                  <a:extLst>
                    <a:ext uri="{9D8B030D-6E8A-4147-A177-3AD203B41FA5}">
                      <a16:colId xmlns:a16="http://schemas.microsoft.com/office/drawing/2014/main" val="1098917333"/>
                    </a:ext>
                  </a:extLst>
                </a:gridCol>
                <a:gridCol w="3394997">
                  <a:extLst>
                    <a:ext uri="{9D8B030D-6E8A-4147-A177-3AD203B41FA5}">
                      <a16:colId xmlns:a16="http://schemas.microsoft.com/office/drawing/2014/main" val="2540253546"/>
                    </a:ext>
                  </a:extLst>
                </a:gridCol>
              </a:tblGrid>
              <a:tr h="400700">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chemeClr val="bg1"/>
                          </a:solidFill>
                          <a:effectLst/>
                          <a:uLnTx/>
                          <a:uFillTx/>
                        </a:rPr>
                        <a:t> Criterion C: Communicating</a:t>
                      </a:r>
                      <a:endParaRPr lang="en-US" sz="2400" dirty="0">
                        <a:solidFill>
                          <a:schemeClr val="bg1"/>
                        </a:solidFill>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solidFill>
                  </a:tcPr>
                </a:tc>
                <a:tc hMerge="1">
                  <a:txBody>
                    <a:bodyPr/>
                    <a:lstStyle/>
                    <a:p>
                      <a:endParaRPr lang="en-US"/>
                    </a:p>
                  </a:txBody>
                  <a:tcPr/>
                </a:tc>
                <a:extLst>
                  <a:ext uri="{0D108BD9-81ED-4DB2-BD59-A6C34878D82A}">
                    <a16:rowId xmlns:a16="http://schemas.microsoft.com/office/drawing/2014/main" val="1963402691"/>
                  </a:ext>
                </a:extLst>
              </a:tr>
              <a:tr h="3205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Level</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b="1" dirty="0">
                          <a:solidFill>
                            <a:srgbClr val="002060"/>
                          </a:solidFill>
                        </a:rPr>
                        <a:t>Descriptor</a:t>
                      </a:r>
                      <a:endParaRPr lang="en-US" sz="1800" b="1" dirty="0">
                        <a:solidFill>
                          <a:srgbClr val="002060"/>
                        </a:solidFill>
                        <a:latin typeface="Arial" panose="020B0604020202020204" pitchFamily="34" charset="0"/>
                        <a:cs typeface="Arial" panose="020B0604020202020204" pitchFamily="34" charset="0"/>
                      </a:endParaRPr>
                    </a:p>
                  </a:txBody>
                  <a:tcP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solidFill>
                      <a:srgbClr val="FC4520">
                        <a:alpha val="7059"/>
                      </a:srgbClr>
                    </a:solidFill>
                  </a:tcPr>
                </a:tc>
                <a:extLst>
                  <a:ext uri="{0D108BD9-81ED-4DB2-BD59-A6C34878D82A}">
                    <a16:rowId xmlns:a16="http://schemas.microsoft.com/office/drawing/2014/main" val="2572126023"/>
                  </a:ext>
                </a:extLst>
              </a:tr>
              <a:tr h="9109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rtl="0" fontAlgn="t">
                        <a:spcBef>
                          <a:spcPts val="0"/>
                        </a:spcBef>
                        <a:spcAft>
                          <a:spcPts val="0"/>
                        </a:spcAft>
                      </a:pPr>
                      <a:r>
                        <a:rPr lang="en-US" sz="2400" b="1" u="none" strike="noStrike" dirty="0">
                          <a:solidFill>
                            <a:srgbClr val="002060"/>
                          </a:solidFill>
                          <a:effectLst/>
                        </a:rPr>
                        <a:t>7-8</a:t>
                      </a:r>
                      <a:endParaRPr lang="en-US" sz="2400" dirty="0">
                        <a:solidFill>
                          <a:srgbClr val="002060"/>
                        </a:solidFill>
                        <a:effectLst/>
                      </a:endParaRPr>
                    </a:p>
                  </a:txBody>
                  <a:tcPr marL="63500" marR="63500" marT="63500" marB="63500" anchor="ctr">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00050" indent="-400050" rtl="0" fontAlgn="t">
                        <a:spcBef>
                          <a:spcPts val="300"/>
                        </a:spcBef>
                        <a:spcAft>
                          <a:spcPts val="0"/>
                        </a:spcAft>
                        <a:buFont typeface="+mj-lt"/>
                        <a:buAutoNum type="romanLcPeriod" startAt="4"/>
                      </a:pPr>
                      <a:r>
                        <a:rPr lang="en-US" sz="1800" b="0" u="none" strike="noStrike" dirty="0">
                          <a:solidFill>
                            <a:srgbClr val="002060"/>
                          </a:solidFill>
                          <a:effectLst/>
                        </a:rPr>
                        <a:t>communicate through </a:t>
                      </a:r>
                      <a:r>
                        <a:rPr lang="en-US" sz="1800" b="1" u="none" strike="noStrike" dirty="0">
                          <a:solidFill>
                            <a:srgbClr val="002060"/>
                          </a:solidFill>
                          <a:effectLst/>
                        </a:rPr>
                        <a:t>lines of reasoning </a:t>
                      </a:r>
                      <a:r>
                        <a:rPr lang="en-US" sz="1800" b="0" u="none" strike="noStrike" dirty="0">
                          <a:solidFill>
                            <a:srgbClr val="002060"/>
                          </a:solidFill>
                          <a:effectLst/>
                        </a:rPr>
                        <a:t>that are </a:t>
                      </a:r>
                      <a:r>
                        <a:rPr lang="en-US" sz="1800" b="1" u="none" strike="noStrike" dirty="0">
                          <a:solidFill>
                            <a:srgbClr val="002060"/>
                          </a:solidFill>
                          <a:effectLst/>
                        </a:rPr>
                        <a:t>complete</a:t>
                      </a:r>
                      <a:r>
                        <a:rPr lang="en-US" sz="1800" b="0" u="none" strike="noStrike" dirty="0">
                          <a:solidFill>
                            <a:srgbClr val="002060"/>
                          </a:solidFill>
                          <a:effectLst/>
                        </a:rPr>
                        <a:t>, coherent and concise.</a:t>
                      </a:r>
                      <a:endParaRPr lang="en-US" sz="1800" b="0" dirty="0">
                        <a:solidFill>
                          <a:srgbClr val="002060"/>
                        </a:solidFill>
                        <a:effectLst/>
                      </a:endParaRPr>
                    </a:p>
                  </a:txBody>
                  <a:tcPr marL="63500" marR="63500" marT="63500" marB="63500">
                    <a:lnL w="12700" cap="flat" cmpd="sng" algn="ctr">
                      <a:solidFill>
                        <a:srgbClr val="FC4520"/>
                      </a:solidFill>
                      <a:prstDash val="solid"/>
                      <a:round/>
                      <a:headEnd type="none" w="med" len="med"/>
                      <a:tailEnd type="none" w="med" len="med"/>
                    </a:lnL>
                    <a:lnR w="12700" cap="flat" cmpd="sng" algn="ctr">
                      <a:solidFill>
                        <a:srgbClr val="FC4520"/>
                      </a:solidFill>
                      <a:prstDash val="solid"/>
                      <a:round/>
                      <a:headEnd type="none" w="med" len="med"/>
                      <a:tailEnd type="none" w="med" len="med"/>
                    </a:lnR>
                    <a:lnT w="12700" cap="flat" cmpd="sng" algn="ctr">
                      <a:solidFill>
                        <a:srgbClr val="FC4520"/>
                      </a:solidFill>
                      <a:prstDash val="solid"/>
                      <a:round/>
                      <a:headEnd type="none" w="med" len="med"/>
                      <a:tailEnd type="none" w="med" len="med"/>
                    </a:lnT>
                    <a:lnB w="12700" cap="flat" cmpd="sng" algn="ctr">
                      <a:solidFill>
                        <a:srgbClr val="FC4520"/>
                      </a:solidFill>
                      <a:prstDash val="solid"/>
                      <a:round/>
                      <a:headEnd type="none" w="med" len="med"/>
                      <a:tailEnd type="none" w="med" len="med"/>
                    </a:lnB>
                  </a:tcPr>
                </a:tc>
                <a:extLst>
                  <a:ext uri="{0D108BD9-81ED-4DB2-BD59-A6C34878D82A}">
                    <a16:rowId xmlns:a16="http://schemas.microsoft.com/office/drawing/2014/main" val="3791604569"/>
                  </a:ext>
                </a:extLst>
              </a:tr>
            </a:tbl>
          </a:graphicData>
        </a:graphic>
      </p:graphicFrame>
      <p:pic>
        <p:nvPicPr>
          <p:cNvPr id="2" name="Audio 1">
            <a:hlinkClick r:id="" action="ppaction://media"/>
            <a:extLst>
              <a:ext uri="{FF2B5EF4-FFF2-40B4-BE49-F238E27FC236}">
                <a16:creationId xmlns:a16="http://schemas.microsoft.com/office/drawing/2014/main" id="{CE55B1B1-AB5D-48CC-ACBA-24999A99BA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33CCD744-3D21-F199-1288-13B439CFFE36}"/>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3275959920"/>
      </p:ext>
    </p:extLst>
  </p:cSld>
  <p:clrMapOvr>
    <a:masterClrMapping/>
  </p:clrMapOvr>
  <mc:AlternateContent xmlns:mc="http://schemas.openxmlformats.org/markup-compatibility/2006" xmlns:p14="http://schemas.microsoft.com/office/powerpoint/2010/main">
    <mc:Choice Requires="p14">
      <p:transition spd="slow" p14:dur="2000" advTm="20768"/>
    </mc:Choice>
    <mc:Fallback xmlns="">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A803A-A534-4862-A41D-5B28741D38CA}"/>
              </a:ext>
            </a:extLst>
          </p:cNvPr>
          <p:cNvPicPr>
            <a:picLocks noChangeAspect="1"/>
          </p:cNvPicPr>
          <p:nvPr/>
        </p:nvPicPr>
        <p:blipFill>
          <a:blip r:embed="rId4"/>
          <a:stretch>
            <a:fillRect/>
          </a:stretch>
        </p:blipFill>
        <p:spPr>
          <a:xfrm>
            <a:off x="722364" y="221380"/>
            <a:ext cx="10115310" cy="3368701"/>
          </a:xfrm>
          <a:prstGeom prst="rect">
            <a:avLst/>
          </a:prstGeom>
          <a:solidFill>
            <a:srgbClr val="23ADBB"/>
          </a:solidFill>
        </p:spPr>
      </p:pic>
      <p:grpSp>
        <p:nvGrpSpPr>
          <p:cNvPr id="19" name="Group 18">
            <a:extLst>
              <a:ext uri="{FF2B5EF4-FFF2-40B4-BE49-F238E27FC236}">
                <a16:creationId xmlns:a16="http://schemas.microsoft.com/office/drawing/2014/main" id="{AB02D2BA-49CE-18D8-1976-B4E1FEB6ACEB}"/>
              </a:ext>
            </a:extLst>
          </p:cNvPr>
          <p:cNvGrpSpPr/>
          <p:nvPr/>
        </p:nvGrpSpPr>
        <p:grpSpPr>
          <a:xfrm>
            <a:off x="1213668" y="616017"/>
            <a:ext cx="2552158" cy="471638"/>
            <a:chOff x="1203158" y="616017"/>
            <a:chExt cx="2552158" cy="471638"/>
          </a:xfrm>
          <a:solidFill>
            <a:srgbClr val="23ADBB"/>
          </a:solidFill>
        </p:grpSpPr>
        <p:sp>
          <p:nvSpPr>
            <p:cNvPr id="2" name="Oval 1">
              <a:extLst>
                <a:ext uri="{FF2B5EF4-FFF2-40B4-BE49-F238E27FC236}">
                  <a16:creationId xmlns:a16="http://schemas.microsoft.com/office/drawing/2014/main" id="{6D53AFA5-813B-CB69-2EB5-B17BA9EAB596}"/>
                </a:ext>
              </a:extLst>
            </p:cNvPr>
            <p:cNvSpPr/>
            <p:nvPr/>
          </p:nvSpPr>
          <p:spPr>
            <a:xfrm>
              <a:off x="1203158" y="616017"/>
              <a:ext cx="510139" cy="47163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D23DE7-9FC6-7357-2FA2-44B2B0A1ABAF}"/>
                </a:ext>
              </a:extLst>
            </p:cNvPr>
            <p:cNvSpPr/>
            <p:nvPr/>
          </p:nvSpPr>
          <p:spPr>
            <a:xfrm>
              <a:off x="1782137" y="616017"/>
              <a:ext cx="1973179" cy="231006"/>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B48F084-0AEA-9010-8A6E-D94699BA4948}"/>
              </a:ext>
            </a:extLst>
          </p:cNvPr>
          <p:cNvSpPr txBox="1"/>
          <p:nvPr/>
        </p:nvSpPr>
        <p:spPr>
          <a:xfrm>
            <a:off x="4999224" y="439132"/>
            <a:ext cx="4584032" cy="584775"/>
          </a:xfrm>
          <a:prstGeom prst="rect">
            <a:avLst/>
          </a:prstGeom>
          <a:noFill/>
        </p:spPr>
        <p:txBody>
          <a:bodyPr wrap="square">
            <a:spAutoFit/>
          </a:bodyPr>
          <a:lstStyle/>
          <a:p>
            <a:r>
              <a:rPr lang="en-US" sz="3200" b="1" dirty="0">
                <a:solidFill>
                  <a:srgbClr val="002060"/>
                </a:solidFill>
              </a:rPr>
              <a:t>Social media</a:t>
            </a:r>
          </a:p>
        </p:txBody>
      </p:sp>
      <p:grpSp>
        <p:nvGrpSpPr>
          <p:cNvPr id="27" name="Group 26">
            <a:extLst>
              <a:ext uri="{FF2B5EF4-FFF2-40B4-BE49-F238E27FC236}">
                <a16:creationId xmlns:a16="http://schemas.microsoft.com/office/drawing/2014/main" id="{FF519AAD-D702-5082-D0C3-E31842CD8FE3}"/>
              </a:ext>
            </a:extLst>
          </p:cNvPr>
          <p:cNvGrpSpPr/>
          <p:nvPr/>
        </p:nvGrpSpPr>
        <p:grpSpPr>
          <a:xfrm>
            <a:off x="2523004" y="2664327"/>
            <a:ext cx="7903875" cy="3983364"/>
            <a:chOff x="2523004" y="2664327"/>
            <a:chExt cx="7903875" cy="3983364"/>
          </a:xfrm>
        </p:grpSpPr>
        <p:pic>
          <p:nvPicPr>
            <p:cNvPr id="5" name="Picture 4">
              <a:extLst>
                <a:ext uri="{FF2B5EF4-FFF2-40B4-BE49-F238E27FC236}">
                  <a16:creationId xmlns:a16="http://schemas.microsoft.com/office/drawing/2014/main" id="{1125EC77-A4C0-9A04-0DA5-335B51ACA240}"/>
                </a:ext>
              </a:extLst>
            </p:cNvPr>
            <p:cNvPicPr>
              <a:picLocks noChangeAspect="1"/>
            </p:cNvPicPr>
            <p:nvPr/>
          </p:nvPicPr>
          <p:blipFill>
            <a:blip r:embed="rId5"/>
            <a:stretch>
              <a:fillRect/>
            </a:stretch>
          </p:blipFill>
          <p:spPr>
            <a:xfrm>
              <a:off x="2523004" y="2664327"/>
              <a:ext cx="7903875" cy="3983364"/>
            </a:xfrm>
            <a:prstGeom prst="rect">
              <a:avLst/>
            </a:prstGeom>
            <a:solidFill>
              <a:srgbClr val="23ADBB"/>
            </a:solidFill>
          </p:spPr>
        </p:pic>
        <p:grpSp>
          <p:nvGrpSpPr>
            <p:cNvPr id="26" name="Group 25">
              <a:extLst>
                <a:ext uri="{FF2B5EF4-FFF2-40B4-BE49-F238E27FC236}">
                  <a16:creationId xmlns:a16="http://schemas.microsoft.com/office/drawing/2014/main" id="{C4B69164-856D-51CA-6F18-6ED198146B81}"/>
                </a:ext>
              </a:extLst>
            </p:cNvPr>
            <p:cNvGrpSpPr/>
            <p:nvPr/>
          </p:nvGrpSpPr>
          <p:grpSpPr>
            <a:xfrm>
              <a:off x="2523004" y="2941029"/>
              <a:ext cx="2001754" cy="2580264"/>
              <a:chOff x="2523004" y="2941029"/>
              <a:chExt cx="2001754" cy="2580264"/>
            </a:xfrm>
          </p:grpSpPr>
          <p:sp>
            <p:nvSpPr>
              <p:cNvPr id="13" name="Rectangle 12">
                <a:extLst>
                  <a:ext uri="{FF2B5EF4-FFF2-40B4-BE49-F238E27FC236}">
                    <a16:creationId xmlns:a16="http://schemas.microsoft.com/office/drawing/2014/main" id="{EDB2AB2C-A722-3864-3466-FE1C4F21F3B4}"/>
                  </a:ext>
                </a:extLst>
              </p:cNvPr>
              <p:cNvSpPr/>
              <p:nvPr/>
            </p:nvSpPr>
            <p:spPr>
              <a:xfrm>
                <a:off x="3062239" y="2978879"/>
                <a:ext cx="895150" cy="228600"/>
              </a:xfrm>
              <a:prstGeom prst="rect">
                <a:avLst/>
              </a:prstGeom>
              <a:solidFill>
                <a:srgbClr val="23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E7FCE3-5170-56CA-3A03-998A77B8808B}"/>
                  </a:ext>
                </a:extLst>
              </p:cNvPr>
              <p:cNvSpPr/>
              <p:nvPr/>
            </p:nvSpPr>
            <p:spPr>
              <a:xfrm>
                <a:off x="3061718" y="5169223"/>
                <a:ext cx="1371600" cy="228600"/>
              </a:xfrm>
              <a:prstGeom prst="rect">
                <a:avLst/>
              </a:prstGeom>
              <a:solidFill>
                <a:srgbClr val="23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90D859-96CE-8FBE-DFC6-904F06B939D0}"/>
                  </a:ext>
                </a:extLst>
              </p:cNvPr>
              <p:cNvSpPr/>
              <p:nvPr/>
            </p:nvSpPr>
            <p:spPr>
              <a:xfrm>
                <a:off x="3061718" y="4331976"/>
                <a:ext cx="1463040" cy="228600"/>
              </a:xfrm>
              <a:prstGeom prst="rect">
                <a:avLst/>
              </a:prstGeom>
              <a:solidFill>
                <a:srgbClr val="23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121AC4C-AE01-5180-36F0-E704158D9E8B}"/>
                  </a:ext>
                </a:extLst>
              </p:cNvPr>
              <p:cNvSpPr/>
              <p:nvPr/>
            </p:nvSpPr>
            <p:spPr>
              <a:xfrm>
                <a:off x="2533514" y="2941029"/>
                <a:ext cx="365760" cy="365760"/>
              </a:xfrm>
              <a:prstGeom prst="ellipse">
                <a:avLst/>
              </a:prstGeom>
              <a:solidFill>
                <a:srgbClr val="23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FBF995-7833-C202-EFA3-B8191C1A6095}"/>
                  </a:ext>
                </a:extLst>
              </p:cNvPr>
              <p:cNvSpPr/>
              <p:nvPr/>
            </p:nvSpPr>
            <p:spPr>
              <a:xfrm>
                <a:off x="2533514" y="5155533"/>
                <a:ext cx="365760" cy="365760"/>
              </a:xfrm>
              <a:prstGeom prst="ellipse">
                <a:avLst/>
              </a:prstGeom>
              <a:solidFill>
                <a:srgbClr val="23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DA3D69D-8A1D-07A8-75AC-2EC770F4EBCF}"/>
                  </a:ext>
                </a:extLst>
              </p:cNvPr>
              <p:cNvSpPr/>
              <p:nvPr/>
            </p:nvSpPr>
            <p:spPr>
              <a:xfrm>
                <a:off x="2523004" y="4290249"/>
                <a:ext cx="365760" cy="365760"/>
              </a:xfrm>
              <a:prstGeom prst="ellipse">
                <a:avLst/>
              </a:prstGeom>
              <a:solidFill>
                <a:srgbClr val="23AD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 name="Audio 3">
            <a:hlinkClick r:id="" action="ppaction://media"/>
            <a:extLst>
              <a:ext uri="{FF2B5EF4-FFF2-40B4-BE49-F238E27FC236}">
                <a16:creationId xmlns:a16="http://schemas.microsoft.com/office/drawing/2014/main" id="{1117CA44-A33D-4594-8E3E-1D95355AFC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6" name="TextBox 5">
            <a:extLst>
              <a:ext uri="{FF2B5EF4-FFF2-40B4-BE49-F238E27FC236}">
                <a16:creationId xmlns:a16="http://schemas.microsoft.com/office/drawing/2014/main" id="{EEA62A2C-4350-15A8-FA08-61B8C227FF73}"/>
              </a:ext>
            </a:extLst>
          </p:cNvPr>
          <p:cNvSpPr txBox="1"/>
          <p:nvPr/>
        </p:nvSpPr>
        <p:spPr>
          <a:xfrm>
            <a:off x="2423" y="6585839"/>
            <a:ext cx="34427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2411377880"/>
      </p:ext>
    </p:extLst>
  </p:cSld>
  <p:clrMapOvr>
    <a:masterClrMapping/>
  </p:clrMapOvr>
  <mc:AlternateContent xmlns:mc="http://schemas.openxmlformats.org/markup-compatibility/2006" xmlns:p14="http://schemas.microsoft.com/office/powerpoint/2010/main">
    <mc:Choice Requires="p14">
      <p:transition spd="slow" p14:dur="2000" advTm="32471"/>
    </mc:Choice>
    <mc:Fallback xmlns="">
      <p:transition spd="slow" advTm="3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AB90B6-F7B2-4078-AFB8-047DD106EA81}"/>
              </a:ext>
            </a:extLst>
          </p:cNvPr>
          <p:cNvSpPr txBox="1"/>
          <p:nvPr/>
        </p:nvSpPr>
        <p:spPr>
          <a:xfrm>
            <a:off x="695158" y="2109361"/>
            <a:ext cx="1045036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Mathematics: analysis and approaches questions will frequently require the student to </a:t>
            </a:r>
            <a:r>
              <a:rPr kumimoji="0" lang="LID4096" sz="2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discover </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general</a:t>
            </a:r>
            <a:r>
              <a:rPr kumimoji="0" lang="LID4096" sz="2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patterns</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to </a:t>
            </a:r>
            <a:r>
              <a:rPr kumimoji="0" lang="LID4096" sz="2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verify</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them and to informally </a:t>
            </a:r>
            <a:r>
              <a:rPr kumimoji="0" lang="LID4096" sz="2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justify or prove</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the result.</a:t>
            </a:r>
            <a:endParaRPr kumimoji="0" lang="en-GB"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253A7CE-66EE-4110-A51F-21E8D9516190}"/>
              </a:ext>
            </a:extLst>
          </p:cNvPr>
          <p:cNvSpPr txBox="1"/>
          <p:nvPr/>
        </p:nvSpPr>
        <p:spPr>
          <a:xfrm>
            <a:off x="695158" y="4356272"/>
            <a:ext cx="1019577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In some ways the Mathematics: analysis and approaches questions can be viewed as an extension of </a:t>
            </a:r>
            <a:r>
              <a:rPr kumimoji="0" lang="LID4096" sz="2200" b="1" i="0" u="none" strike="noStrike" kern="1200" cap="none" spc="0" normalizeH="0" baseline="0" noProof="0" dirty="0">
                <a:ln>
                  <a:noFill/>
                </a:ln>
                <a:solidFill>
                  <a:srgbClr val="FC4520"/>
                </a:solidFill>
                <a:effectLst/>
                <a:uLnTx/>
                <a:uFillTx/>
                <a:latin typeface="Calibri" panose="020F0502020204030204" pitchFamily="34" charset="0"/>
                <a:ea typeface="Calibri" panose="020F0502020204030204" pitchFamily="34" charset="0"/>
                <a:cs typeface="Calibri" panose="020F0502020204030204" pitchFamily="34" charset="0"/>
              </a:rPr>
              <a:t>Criterion B: Investigating Patterns</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in the MYP, and the Mathematics: applications and interpretation questions an extension of </a:t>
            </a:r>
            <a:r>
              <a:rPr kumimoji="0" lang="LID4096" sz="2200" b="1" i="0" u="none" strike="noStrike" kern="1200" cap="none" spc="0" normalizeH="0" baseline="0" noProof="0" dirty="0">
                <a:ln>
                  <a:noFill/>
                </a:ln>
                <a:solidFill>
                  <a:srgbClr val="FC4520"/>
                </a:solidFill>
                <a:effectLst/>
                <a:uLnTx/>
                <a:uFillTx/>
                <a:latin typeface="Calibri" panose="020F0502020204030204" pitchFamily="34" charset="0"/>
                <a:ea typeface="Calibri" panose="020F0502020204030204" pitchFamily="34" charset="0"/>
                <a:cs typeface="Calibri" panose="020F0502020204030204" pitchFamily="34" charset="0"/>
              </a:rPr>
              <a:t>Criterion D: </a:t>
            </a:r>
            <a:r>
              <a:rPr kumimoji="0" lang="en-US" sz="2200" b="1" i="0" u="none" strike="noStrike" kern="1200" cap="none" spc="0" normalizeH="0" baseline="0" noProof="0" dirty="0">
                <a:ln>
                  <a:noFill/>
                </a:ln>
                <a:solidFill>
                  <a:srgbClr val="FC4520"/>
                </a:solidFill>
                <a:effectLst/>
                <a:uLnTx/>
                <a:uFillTx/>
                <a:latin typeface="Calibri" panose="020F0502020204030204" pitchFamily="34" charset="0"/>
                <a:ea typeface="Calibri" panose="020F0502020204030204" pitchFamily="34" charset="0"/>
                <a:cs typeface="Calibri" panose="020F0502020204030204" pitchFamily="34" charset="0"/>
              </a:rPr>
              <a:t>A</a:t>
            </a:r>
            <a:r>
              <a:rPr kumimoji="0" lang="LID4096" sz="2200" b="1" i="0" u="none" strike="noStrike" kern="1200" cap="none" spc="0" normalizeH="0" baseline="0" noProof="0" dirty="0">
                <a:ln>
                  <a:noFill/>
                </a:ln>
                <a:solidFill>
                  <a:srgbClr val="FC4520"/>
                </a:solidFill>
                <a:effectLst/>
                <a:uLnTx/>
                <a:uFillTx/>
                <a:latin typeface="Calibri" panose="020F0502020204030204" pitchFamily="34" charset="0"/>
                <a:ea typeface="Calibri" panose="020F0502020204030204" pitchFamily="34" charset="0"/>
                <a:cs typeface="Calibri" panose="020F0502020204030204" pitchFamily="34" charset="0"/>
              </a:rPr>
              <a:t>pplying mathematics in real-life contexts</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53A29C66-F901-4A0E-9BB6-D87FAD67A777}"/>
              </a:ext>
            </a:extLst>
          </p:cNvPr>
          <p:cNvSpPr txBox="1"/>
          <p:nvPr/>
        </p:nvSpPr>
        <p:spPr>
          <a:xfrm>
            <a:off x="695158" y="3146676"/>
            <a:ext cx="1019577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Mathematics: applications and interpretation questions will frequently follow through the </a:t>
            </a:r>
            <a:r>
              <a:rPr kumimoji="0" lang="LID4096" sz="2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solution</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of a problem in a </a:t>
            </a:r>
            <a:r>
              <a:rPr kumimoji="0" lang="LID4096" sz="2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real-world context </a:t>
            </a:r>
            <a:r>
              <a:rPr kumimoji="0" lang="LID4096" sz="22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using mathematics developed in the course.</a:t>
            </a:r>
          </a:p>
        </p:txBody>
      </p:sp>
      <p:grpSp>
        <p:nvGrpSpPr>
          <p:cNvPr id="16" name="Group 15">
            <a:extLst>
              <a:ext uri="{FF2B5EF4-FFF2-40B4-BE49-F238E27FC236}">
                <a16:creationId xmlns:a16="http://schemas.microsoft.com/office/drawing/2014/main" id="{00DBE1FB-8B57-4E6F-148E-4058737FA0E9}"/>
              </a:ext>
            </a:extLst>
          </p:cNvPr>
          <p:cNvGrpSpPr/>
          <p:nvPr/>
        </p:nvGrpSpPr>
        <p:grpSpPr>
          <a:xfrm>
            <a:off x="817078" y="345190"/>
            <a:ext cx="10073852" cy="1287880"/>
            <a:chOff x="817078" y="345190"/>
            <a:chExt cx="10073852" cy="1287880"/>
          </a:xfrm>
        </p:grpSpPr>
        <p:pic>
          <p:nvPicPr>
            <p:cNvPr id="14" name="Picture 13">
              <a:extLst>
                <a:ext uri="{FF2B5EF4-FFF2-40B4-BE49-F238E27FC236}">
                  <a16:creationId xmlns:a16="http://schemas.microsoft.com/office/drawing/2014/main" id="{AAC61611-28B6-CC69-2449-02034ACA7458}"/>
                </a:ext>
              </a:extLst>
            </p:cNvPr>
            <p:cNvPicPr>
              <a:picLocks noChangeAspect="1"/>
            </p:cNvPicPr>
            <p:nvPr/>
          </p:nvPicPr>
          <p:blipFill>
            <a:blip r:embed="rId5"/>
            <a:stretch>
              <a:fillRect/>
            </a:stretch>
          </p:blipFill>
          <p:spPr>
            <a:xfrm>
              <a:off x="5652388" y="345190"/>
              <a:ext cx="5238542" cy="1287880"/>
            </a:xfrm>
            <a:prstGeom prst="rect">
              <a:avLst/>
            </a:prstGeom>
          </p:spPr>
        </p:pic>
        <p:sp>
          <p:nvSpPr>
            <p:cNvPr id="15" name="TextBox 14">
              <a:extLst>
                <a:ext uri="{FF2B5EF4-FFF2-40B4-BE49-F238E27FC236}">
                  <a16:creationId xmlns:a16="http://schemas.microsoft.com/office/drawing/2014/main" id="{7AA85B3C-3E8A-AB5D-E180-C9677F4E0DC0}"/>
                </a:ext>
              </a:extLst>
            </p:cNvPr>
            <p:cNvSpPr txBox="1"/>
            <p:nvPr/>
          </p:nvSpPr>
          <p:spPr>
            <a:xfrm>
              <a:off x="817078" y="665964"/>
              <a:ext cx="4584032" cy="646331"/>
            </a:xfrm>
            <a:prstGeom prst="rect">
              <a:avLst/>
            </a:prstGeom>
            <a:noFill/>
          </p:spPr>
          <p:txBody>
            <a:bodyPr wrap="square">
              <a:spAutoFit/>
            </a:bodyPr>
            <a:lstStyle/>
            <a:p>
              <a:r>
                <a:rPr lang="en-US" sz="3600" b="1" dirty="0">
                  <a:solidFill>
                    <a:srgbClr val="002060"/>
                  </a:solidFill>
                </a:rPr>
                <a:t>IB documentation</a:t>
              </a:r>
            </a:p>
          </p:txBody>
        </p:sp>
      </p:grpSp>
      <p:pic>
        <p:nvPicPr>
          <p:cNvPr id="2" name="Audio 1">
            <a:hlinkClick r:id="" action="ppaction://media"/>
            <a:extLst>
              <a:ext uri="{FF2B5EF4-FFF2-40B4-BE49-F238E27FC236}">
                <a16:creationId xmlns:a16="http://schemas.microsoft.com/office/drawing/2014/main" id="{D6F518AB-B824-417A-AB67-5B8A746219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53E6A172-2459-D8CA-305F-9FFB2C5621D7}"/>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671012171"/>
      </p:ext>
    </p:extLst>
  </p:cSld>
  <p:clrMapOvr>
    <a:masterClrMapping/>
  </p:clrMapOvr>
  <mc:AlternateContent xmlns:mc="http://schemas.openxmlformats.org/markup-compatibility/2006" xmlns:p14="http://schemas.microsoft.com/office/powerpoint/2010/main">
    <mc:Choice Requires="p14">
      <p:transition spd="slow" p14:dur="2000" advTm="40575"/>
    </mc:Choice>
    <mc:Fallback xmlns="">
      <p:transition spd="slow" advTm="4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F55E18-A6ED-439D-9EAF-4120E8ED7922}"/>
              </a:ext>
            </a:extLst>
          </p:cNvPr>
          <p:cNvGrpSpPr/>
          <p:nvPr/>
        </p:nvGrpSpPr>
        <p:grpSpPr>
          <a:xfrm>
            <a:off x="189186" y="644982"/>
            <a:ext cx="11813628" cy="5852632"/>
            <a:chOff x="189186" y="644982"/>
            <a:chExt cx="11813628" cy="5852632"/>
          </a:xfrm>
        </p:grpSpPr>
        <p:pic>
          <p:nvPicPr>
            <p:cNvPr id="5" name="Picture 4">
              <a:extLst>
                <a:ext uri="{FF2B5EF4-FFF2-40B4-BE49-F238E27FC236}">
                  <a16:creationId xmlns:a16="http://schemas.microsoft.com/office/drawing/2014/main" id="{661E8CFB-07F9-378C-1A26-837043F2BC40}"/>
                </a:ext>
              </a:extLst>
            </p:cNvPr>
            <p:cNvPicPr>
              <a:picLocks noChangeAspect="1"/>
            </p:cNvPicPr>
            <p:nvPr/>
          </p:nvPicPr>
          <p:blipFill>
            <a:blip r:embed="rId4"/>
            <a:stretch>
              <a:fillRect/>
            </a:stretch>
          </p:blipFill>
          <p:spPr>
            <a:xfrm>
              <a:off x="189186" y="644982"/>
              <a:ext cx="3541765" cy="5756350"/>
            </a:xfrm>
            <a:prstGeom prst="rect">
              <a:avLst/>
            </a:prstGeom>
          </p:spPr>
        </p:pic>
        <p:pic>
          <p:nvPicPr>
            <p:cNvPr id="7" name="Picture 6">
              <a:extLst>
                <a:ext uri="{FF2B5EF4-FFF2-40B4-BE49-F238E27FC236}">
                  <a16:creationId xmlns:a16="http://schemas.microsoft.com/office/drawing/2014/main" id="{B11188D4-B867-8B69-F164-EB9404D16D55}"/>
                </a:ext>
              </a:extLst>
            </p:cNvPr>
            <p:cNvPicPr>
              <a:picLocks noChangeAspect="1"/>
            </p:cNvPicPr>
            <p:nvPr/>
          </p:nvPicPr>
          <p:blipFill>
            <a:blip r:embed="rId5"/>
            <a:stretch>
              <a:fillRect/>
            </a:stretch>
          </p:blipFill>
          <p:spPr>
            <a:xfrm>
              <a:off x="8345216" y="650216"/>
              <a:ext cx="3657598" cy="5847398"/>
            </a:xfrm>
            <a:prstGeom prst="rect">
              <a:avLst/>
            </a:prstGeom>
          </p:spPr>
        </p:pic>
      </p:grpSp>
      <p:pic>
        <p:nvPicPr>
          <p:cNvPr id="8" name="Picture 7">
            <a:extLst>
              <a:ext uri="{FF2B5EF4-FFF2-40B4-BE49-F238E27FC236}">
                <a16:creationId xmlns:a16="http://schemas.microsoft.com/office/drawing/2014/main" id="{8316B8AD-6043-36B7-3E94-F92EA5D2F4D0}"/>
              </a:ext>
            </a:extLst>
          </p:cNvPr>
          <p:cNvPicPr>
            <a:picLocks noChangeAspect="1"/>
          </p:cNvPicPr>
          <p:nvPr/>
        </p:nvPicPr>
        <p:blipFill rotWithShape="1">
          <a:blip r:embed="rId6"/>
          <a:srcRect l="4196" r="6130"/>
          <a:stretch/>
        </p:blipFill>
        <p:spPr>
          <a:xfrm>
            <a:off x="3047999" y="2005552"/>
            <a:ext cx="6390641" cy="3716267"/>
          </a:xfrm>
          <a:prstGeom prst="rect">
            <a:avLst/>
          </a:prstGeom>
        </p:spPr>
      </p:pic>
      <p:sp>
        <p:nvSpPr>
          <p:cNvPr id="9" name="TextBox 8">
            <a:extLst>
              <a:ext uri="{FF2B5EF4-FFF2-40B4-BE49-F238E27FC236}">
                <a16:creationId xmlns:a16="http://schemas.microsoft.com/office/drawing/2014/main" id="{C047089F-4830-6C71-DE7B-17FA9904B231}"/>
              </a:ext>
            </a:extLst>
          </p:cNvPr>
          <p:cNvSpPr txBox="1"/>
          <p:nvPr/>
        </p:nvSpPr>
        <p:spPr>
          <a:xfrm>
            <a:off x="3949398" y="644982"/>
            <a:ext cx="4395818"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002060"/>
                </a:solidFill>
                <a:effectLst/>
                <a:uLnTx/>
                <a:uFillTx/>
                <a:ea typeface="Calibri" panose="020F0502020204030204" pitchFamily="34" charset="0"/>
                <a:cs typeface="Calibri" panose="020F0502020204030204" pitchFamily="34" charset="0"/>
              </a:rPr>
              <a:t>Teaching through inquiry</a:t>
            </a:r>
            <a:endParaRPr lang="en-US" sz="3200" b="1" dirty="0">
              <a:ea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AEFAACF0-E0B1-40B3-8706-8682F3DF1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265314D4-5210-C17A-C164-A583E214158C}"/>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3011025970"/>
      </p:ext>
    </p:extLst>
  </p:cSld>
  <p:clrMapOvr>
    <a:masterClrMapping/>
  </p:clrMapOvr>
  <mc:AlternateContent xmlns:mc="http://schemas.openxmlformats.org/markup-compatibility/2006" xmlns:p14="http://schemas.microsoft.com/office/powerpoint/2010/main">
    <mc:Choice Requires="p14">
      <p:transition spd="slow" p14:dur="2000" advTm="92007"/>
    </mc:Choice>
    <mc:Fallback xmlns="">
      <p:transition spd="slow" advTm="9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1250" fill="hold"/>
                                        <p:tgtEl>
                                          <p:spTgt spid="8"/>
                                        </p:tgtEl>
                                      </p:cBhvr>
                                      <p:by x="150000" y="150000"/>
                                    </p:animScale>
                                  </p:childTnLst>
                                </p:cTn>
                              </p:par>
                            </p:childTnLst>
                          </p:cTn>
                        </p:par>
                        <p:par>
                          <p:cTn id="10" fill="hold">
                            <p:stCondLst>
                              <p:cond delay="1250"/>
                            </p:stCondLst>
                            <p:childTnLst>
                              <p:par>
                                <p:cTn id="11" presetID="6" presetClass="emph" presetSubtype="0" fill="hold" nodeType="afterEffect">
                                  <p:stCondLst>
                                    <p:cond delay="0"/>
                                  </p:stCondLst>
                                  <p:childTnLst>
                                    <p:animScale>
                                      <p:cBhvr>
                                        <p:cTn id="12" dur="1250" fill="hold"/>
                                        <p:tgtEl>
                                          <p:spTgt spid="8"/>
                                        </p:tgtEl>
                                      </p:cBhvr>
                                      <p:by x="50000" y="50000"/>
                                    </p:animScale>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1000" fill="hold"/>
                                        <p:tgtEl>
                                          <p:spTgt spid="10"/>
                                        </p:tgtEl>
                                        <p:attrNameLst>
                                          <p:attrName>ppt_w</p:attrName>
                                        </p:attrNameLst>
                                      </p:cBhvr>
                                      <p:tavLst>
                                        <p:tav tm="0">
                                          <p:val>
                                            <p:fltVal val="0"/>
                                          </p:val>
                                        </p:tav>
                                        <p:tav tm="100000">
                                          <p:val>
                                            <p:strVal val="#ppt_w"/>
                                          </p:val>
                                        </p:tav>
                                      </p:tavLst>
                                    </p:anim>
                                    <p:anim calcmode="lin" valueType="num">
                                      <p:cBhvr>
                                        <p:cTn id="17" dur="1000" fill="hold"/>
                                        <p:tgtEl>
                                          <p:spTgt spid="10"/>
                                        </p:tgtEl>
                                        <p:attrNameLst>
                                          <p:attrName>ppt_h</p:attrName>
                                        </p:attrNameLst>
                                      </p:cBhvr>
                                      <p:tavLst>
                                        <p:tav tm="0">
                                          <p:val>
                                            <p:fltVal val="0"/>
                                          </p:val>
                                        </p:tav>
                                        <p:tav tm="100000">
                                          <p:val>
                                            <p:strVal val="#ppt_h"/>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862F55-BC8C-234F-5A57-A890BA446844}"/>
              </a:ext>
            </a:extLst>
          </p:cNvPr>
          <p:cNvSpPr txBox="1"/>
          <p:nvPr/>
        </p:nvSpPr>
        <p:spPr>
          <a:xfrm>
            <a:off x="715545" y="281096"/>
            <a:ext cx="1324255"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2060"/>
                </a:solidFill>
                <a:effectLst/>
                <a:uLnTx/>
                <a:uFillTx/>
                <a:ea typeface="Calibri" panose="020F0502020204030204" pitchFamily="34" charset="0"/>
                <a:cs typeface="Calibri" panose="020F0502020204030204" pitchFamily="34" charset="0"/>
              </a:rPr>
              <a:t>and… </a:t>
            </a:r>
            <a:endParaRPr lang="en-US" sz="3600" b="1" dirty="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A68E149-F173-6EF9-EB89-73402E39C3D6}"/>
              </a:ext>
            </a:extLst>
          </p:cNvPr>
          <p:cNvSpPr txBox="1"/>
          <p:nvPr/>
        </p:nvSpPr>
        <p:spPr>
          <a:xfrm>
            <a:off x="715547" y="1008151"/>
            <a:ext cx="106881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mn-ea"/>
                <a:cs typeface="+mn-cs"/>
              </a:rPr>
              <a:t>Cognitive skills </a:t>
            </a:r>
            <a:r>
              <a:rPr kumimoji="0" lang="en-US" sz="2400" b="0" i="0" u="none" strike="noStrike" kern="1200" cap="none" spc="0" normalizeH="0" baseline="0" noProof="0" dirty="0">
                <a:ln>
                  <a:noFill/>
                </a:ln>
                <a:solidFill>
                  <a:srgbClr val="002060"/>
                </a:solidFill>
                <a:effectLst/>
                <a:uLnTx/>
                <a:uFillTx/>
                <a:ea typeface="+mn-ea"/>
                <a:cs typeface="+mn-cs"/>
              </a:rPr>
              <a:t>include all the information-processing and thinking skills, often called “study skills” in a school environment. </a:t>
            </a:r>
          </a:p>
        </p:txBody>
      </p:sp>
      <p:sp>
        <p:nvSpPr>
          <p:cNvPr id="11" name="TextBox 10">
            <a:extLst>
              <a:ext uri="{FF2B5EF4-FFF2-40B4-BE49-F238E27FC236}">
                <a16:creationId xmlns:a16="http://schemas.microsoft.com/office/drawing/2014/main" id="{1789A9FB-FB91-0C95-0634-7D8D3AB0C3B0}"/>
              </a:ext>
            </a:extLst>
          </p:cNvPr>
          <p:cNvSpPr txBox="1"/>
          <p:nvPr/>
        </p:nvSpPr>
        <p:spPr>
          <a:xfrm>
            <a:off x="715546" y="2102313"/>
            <a:ext cx="106881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ea typeface="+mn-ea"/>
                <a:cs typeface="+mn-cs"/>
              </a:rPr>
              <a:t>Affective skills </a:t>
            </a:r>
            <a:r>
              <a:rPr kumimoji="0" lang="en-US" sz="2400" b="0" i="0" u="none" strike="noStrike" kern="1200" cap="none" spc="0" normalizeH="0" baseline="0" noProof="0" dirty="0">
                <a:ln>
                  <a:noFill/>
                </a:ln>
                <a:solidFill>
                  <a:srgbClr val="002060"/>
                </a:solidFill>
                <a:effectLst/>
                <a:uLnTx/>
                <a:uFillTx/>
                <a:ea typeface="+mn-ea"/>
                <a:cs typeface="+mn-cs"/>
              </a:rPr>
              <a:t>are the skills of </a:t>
            </a:r>
            <a:r>
              <a:rPr kumimoji="0" lang="en-US" sz="2400" b="0" i="0" u="none" strike="noStrike" kern="1200" cap="none" spc="0" normalizeH="0" baseline="0" noProof="0" dirty="0" err="1">
                <a:ln>
                  <a:noFill/>
                </a:ln>
                <a:solidFill>
                  <a:srgbClr val="002060"/>
                </a:solidFill>
                <a:effectLst/>
                <a:uLnTx/>
                <a:uFillTx/>
                <a:ea typeface="+mn-ea"/>
                <a:cs typeface="+mn-cs"/>
              </a:rPr>
              <a:t>behaviour</a:t>
            </a:r>
            <a:r>
              <a:rPr kumimoji="0" lang="en-US" sz="2400" b="0" i="0" u="none" strike="noStrike" kern="1200" cap="none" spc="0" normalizeH="0" baseline="0" noProof="0" dirty="0">
                <a:ln>
                  <a:noFill/>
                </a:ln>
                <a:solidFill>
                  <a:srgbClr val="002060"/>
                </a:solidFill>
                <a:effectLst/>
                <a:uLnTx/>
                <a:uFillTx/>
                <a:ea typeface="+mn-ea"/>
                <a:cs typeface="+mn-cs"/>
              </a:rPr>
              <a:t> and emotional management underpinning attitudinal factors, such as resilience, perseverance and self-motivation, which often have a large role to play in educational achievement. </a:t>
            </a:r>
          </a:p>
        </p:txBody>
      </p:sp>
      <p:sp>
        <p:nvSpPr>
          <p:cNvPr id="13" name="TextBox 12">
            <a:extLst>
              <a:ext uri="{FF2B5EF4-FFF2-40B4-BE49-F238E27FC236}">
                <a16:creationId xmlns:a16="http://schemas.microsoft.com/office/drawing/2014/main" id="{B859B299-31B0-F653-DAE2-30638439A9DD}"/>
              </a:ext>
            </a:extLst>
          </p:cNvPr>
          <p:cNvSpPr txBox="1"/>
          <p:nvPr/>
        </p:nvSpPr>
        <p:spPr>
          <a:xfrm>
            <a:off x="715545" y="3547212"/>
            <a:ext cx="10688175" cy="1200329"/>
          </a:xfrm>
          <a:prstGeom prst="rect">
            <a:avLst/>
          </a:prstGeom>
          <a:noFill/>
        </p:spPr>
        <p:txBody>
          <a:bodyPr wrap="square">
            <a:spAutoFit/>
          </a:bodyPr>
          <a:lstStyle/>
          <a:p>
            <a:r>
              <a:rPr lang="en-US" sz="2400" b="1" dirty="0">
                <a:solidFill>
                  <a:srgbClr val="002060"/>
                </a:solidFill>
              </a:rPr>
              <a:t>Metacognitive skills </a:t>
            </a:r>
            <a:r>
              <a:rPr lang="en-US" sz="2400" dirty="0">
                <a:solidFill>
                  <a:srgbClr val="002060"/>
                </a:solidFill>
              </a:rPr>
              <a:t>are the skills that students can use to monitor the effectiveness of their learning skills and processes, to better understand and evaluate their learning. </a:t>
            </a:r>
          </a:p>
        </p:txBody>
      </p:sp>
      <p:pic>
        <p:nvPicPr>
          <p:cNvPr id="23" name="Picture 22">
            <a:extLst>
              <a:ext uri="{FF2B5EF4-FFF2-40B4-BE49-F238E27FC236}">
                <a16:creationId xmlns:a16="http://schemas.microsoft.com/office/drawing/2014/main" id="{5B7C6C52-B547-7BCC-98F1-62BBA0ADD859}"/>
              </a:ext>
            </a:extLst>
          </p:cNvPr>
          <p:cNvPicPr>
            <a:picLocks noChangeAspect="1"/>
          </p:cNvPicPr>
          <p:nvPr/>
        </p:nvPicPr>
        <p:blipFill>
          <a:blip r:embed="rId5"/>
          <a:stretch>
            <a:fillRect/>
          </a:stretch>
        </p:blipFill>
        <p:spPr>
          <a:xfrm>
            <a:off x="947362" y="4828821"/>
            <a:ext cx="10224540" cy="1304248"/>
          </a:xfrm>
          <a:prstGeom prst="rect">
            <a:avLst/>
          </a:prstGeom>
        </p:spPr>
      </p:pic>
      <p:sp>
        <p:nvSpPr>
          <p:cNvPr id="24" name="TextBox 23">
            <a:extLst>
              <a:ext uri="{FF2B5EF4-FFF2-40B4-BE49-F238E27FC236}">
                <a16:creationId xmlns:a16="http://schemas.microsoft.com/office/drawing/2014/main" id="{B17BED07-F6FB-90D2-6892-B2C82DBD0C77}"/>
              </a:ext>
            </a:extLst>
          </p:cNvPr>
          <p:cNvSpPr txBox="1"/>
          <p:nvPr/>
        </p:nvSpPr>
        <p:spPr>
          <a:xfrm>
            <a:off x="7892425" y="6015419"/>
            <a:ext cx="3584028"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2060"/>
                </a:solidFill>
                <a:effectLst/>
                <a:uLnTx/>
                <a:uFillTx/>
                <a:ea typeface="Calibri" panose="020F0502020204030204" pitchFamily="34" charset="0"/>
                <a:cs typeface="Calibri" panose="020F0502020204030204" pitchFamily="34" charset="0"/>
              </a:rPr>
              <a:t>to be continued… </a:t>
            </a:r>
            <a:endParaRPr lang="en-US" sz="3600" b="1" dirty="0">
              <a:ea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F8CCF910-2F5E-4EC7-9A55-631842215B4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63A2A60F-C977-701F-73EB-1E16C4B89F5A}"/>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500799982"/>
      </p:ext>
    </p:extLst>
  </p:cSld>
  <p:clrMapOvr>
    <a:masterClrMapping/>
  </p:clrMapOvr>
  <mc:AlternateContent xmlns:mc="http://schemas.openxmlformats.org/markup-compatibility/2006" xmlns:p14="http://schemas.microsoft.com/office/powerpoint/2010/main">
    <mc:Choice Requires="p14">
      <p:transition spd="slow" p14:dur="2000" advTm="67208"/>
    </mc:Choice>
    <mc:Fallback xmlns="">
      <p:transition spd="slow" advTm="6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D1AA32-DD0C-5E2D-DF71-E61B5C8D7035}"/>
              </a:ext>
            </a:extLst>
          </p:cNvPr>
          <p:cNvSpPr txBox="1"/>
          <p:nvPr/>
        </p:nvSpPr>
        <p:spPr>
          <a:xfrm>
            <a:off x="715545" y="281096"/>
            <a:ext cx="3013175"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2060"/>
                </a:solidFill>
                <a:effectLst/>
                <a:uLnTx/>
                <a:uFillTx/>
                <a:ea typeface="Calibri" panose="020F0502020204030204" pitchFamily="34" charset="0"/>
                <a:cs typeface="Calibri" panose="020F0502020204030204" pitchFamily="34" charset="0"/>
              </a:rPr>
              <a:t>References</a:t>
            </a:r>
            <a:endParaRPr lang="en-US" sz="3600" b="1"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FC733A1-01ED-B0E7-DAE5-CBD861DCB89E}"/>
              </a:ext>
            </a:extLst>
          </p:cNvPr>
          <p:cNvSpPr txBox="1"/>
          <p:nvPr/>
        </p:nvSpPr>
        <p:spPr>
          <a:xfrm>
            <a:off x="715544" y="1196449"/>
            <a:ext cx="8550375" cy="400110"/>
          </a:xfrm>
          <a:prstGeom prst="rect">
            <a:avLst/>
          </a:prstGeom>
          <a:noFill/>
        </p:spPr>
        <p:txBody>
          <a:bodyPr wrap="square">
            <a:spAutoFit/>
          </a:bodyPr>
          <a:lstStyle/>
          <a:p>
            <a:pPr marL="0" marR="0" algn="l">
              <a:spcBef>
                <a:spcPts val="0"/>
              </a:spcBef>
              <a:spcAft>
                <a:spcPts val="800"/>
              </a:spcAft>
            </a:pPr>
            <a:r>
              <a:rPr lang="en-US" sz="2000" b="0" i="0" dirty="0">
                <a:solidFill>
                  <a:srgbClr val="002060"/>
                </a:solidFill>
                <a:effectLst/>
                <a:latin typeface="Arial" panose="020B0604020202020204" pitchFamily="34" charset="0"/>
              </a:rPr>
              <a:t>MYP </a:t>
            </a:r>
            <a:r>
              <a:rPr lang="en-US" sz="2000" b="0" i="1" dirty="0">
                <a:solidFill>
                  <a:srgbClr val="002060"/>
                </a:solidFill>
                <a:effectLst/>
                <a:latin typeface="Arial" panose="020B0604020202020204" pitchFamily="34" charset="0"/>
              </a:rPr>
              <a:t>Mathematics guide</a:t>
            </a:r>
            <a:r>
              <a:rPr lang="en-US" sz="2000" b="0" i="0" dirty="0">
                <a:solidFill>
                  <a:srgbClr val="002060"/>
                </a:solidFill>
                <a:effectLst/>
                <a:latin typeface="Arial" panose="020B0604020202020204" pitchFamily="34" charset="0"/>
              </a:rPr>
              <a:t>. February 2020 (updated November 2022)</a:t>
            </a:r>
            <a:endParaRPr lang="en-US" sz="2000" b="0" i="0" dirty="0">
              <a:solidFill>
                <a:srgbClr val="002060"/>
              </a:solidFill>
              <a:effectLst/>
              <a:latin typeface="Calibri" panose="020F0502020204030204" pitchFamily="34" charset="0"/>
            </a:endParaRPr>
          </a:p>
        </p:txBody>
      </p:sp>
      <p:sp>
        <p:nvSpPr>
          <p:cNvPr id="6" name="TextBox 5">
            <a:extLst>
              <a:ext uri="{FF2B5EF4-FFF2-40B4-BE49-F238E27FC236}">
                <a16:creationId xmlns:a16="http://schemas.microsoft.com/office/drawing/2014/main" id="{DB270E92-8928-BF39-4A47-7D422F36F0AA}"/>
              </a:ext>
            </a:extLst>
          </p:cNvPr>
          <p:cNvSpPr txBox="1"/>
          <p:nvPr/>
        </p:nvSpPr>
        <p:spPr>
          <a:xfrm>
            <a:off x="715544" y="1804710"/>
            <a:ext cx="82354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MYP:</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From principles into practice</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May 2014 (updated April 2023)</a:t>
            </a:r>
          </a:p>
        </p:txBody>
      </p:sp>
      <p:sp>
        <p:nvSpPr>
          <p:cNvPr id="7" name="TextBox 6">
            <a:extLst>
              <a:ext uri="{FF2B5EF4-FFF2-40B4-BE49-F238E27FC236}">
                <a16:creationId xmlns:a16="http://schemas.microsoft.com/office/drawing/2014/main" id="{10EE9F94-5974-9836-98CF-823DF506732F}"/>
              </a:ext>
            </a:extLst>
          </p:cNvPr>
          <p:cNvSpPr txBox="1"/>
          <p:nvPr/>
        </p:nvSpPr>
        <p:spPr>
          <a:xfrm>
            <a:off x="715544" y="5918370"/>
            <a:ext cx="51366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What is an IB Education</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November 2019</a:t>
            </a:r>
          </a:p>
        </p:txBody>
      </p:sp>
      <p:sp>
        <p:nvSpPr>
          <p:cNvPr id="8" name="TextBox 7">
            <a:extLst>
              <a:ext uri="{FF2B5EF4-FFF2-40B4-BE49-F238E27FC236}">
                <a16:creationId xmlns:a16="http://schemas.microsoft.com/office/drawing/2014/main" id="{B4C3704E-FFF6-8653-5BBD-542078700E80}"/>
              </a:ext>
            </a:extLst>
          </p:cNvPr>
          <p:cNvSpPr txBox="1"/>
          <p:nvPr/>
        </p:nvSpPr>
        <p:spPr>
          <a:xfrm>
            <a:off x="715544" y="3281626"/>
            <a:ext cx="106230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Mathematics: analysis and approaches guide</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February 2019 (updated November 2020)</a:t>
            </a:r>
          </a:p>
        </p:txBody>
      </p:sp>
      <p:sp>
        <p:nvSpPr>
          <p:cNvPr id="9" name="TextBox 8">
            <a:extLst>
              <a:ext uri="{FF2B5EF4-FFF2-40B4-BE49-F238E27FC236}">
                <a16:creationId xmlns:a16="http://schemas.microsoft.com/office/drawing/2014/main" id="{1CBB59B1-68F9-D674-4A11-484E336B111F}"/>
              </a:ext>
            </a:extLst>
          </p:cNvPr>
          <p:cNvSpPr txBox="1"/>
          <p:nvPr/>
        </p:nvSpPr>
        <p:spPr>
          <a:xfrm>
            <a:off x="715544" y="3785811"/>
            <a:ext cx="108465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Mathematics: applications and interpretation guide</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February 2019 (updated November 2020)</a:t>
            </a:r>
          </a:p>
        </p:txBody>
      </p:sp>
      <p:sp>
        <p:nvSpPr>
          <p:cNvPr id="10" name="TextBox 9">
            <a:extLst>
              <a:ext uri="{FF2B5EF4-FFF2-40B4-BE49-F238E27FC236}">
                <a16:creationId xmlns:a16="http://schemas.microsoft.com/office/drawing/2014/main" id="{D59B63E8-9E37-A6EF-0F52-6BBBC8283405}"/>
              </a:ext>
            </a:extLst>
          </p:cNvPr>
          <p:cNvSpPr txBox="1"/>
          <p:nvPr/>
        </p:nvSpPr>
        <p:spPr>
          <a:xfrm>
            <a:off x="715544" y="4394072"/>
            <a:ext cx="1084653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Mathematics: analysis and approaches/applications and interpretation teacher support material: </a:t>
            </a:r>
            <a:r>
              <a:rPr lang="en-US" sz="2000" i="1" dirty="0">
                <a:solidFill>
                  <a:srgbClr val="002060"/>
                </a:solidFill>
              </a:rPr>
              <a:t>Preparing for HL paper 3</a:t>
            </a:r>
            <a:endPar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3A0B1947-C83C-AC42-7123-AFF79CCBF221}"/>
              </a:ext>
            </a:extLst>
          </p:cNvPr>
          <p:cNvSpPr txBox="1"/>
          <p:nvPr/>
        </p:nvSpPr>
        <p:spPr>
          <a:xfrm>
            <a:off x="715544" y="5310109"/>
            <a:ext cx="106230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Approaches to teaching and learning in the Diploma Programme </a:t>
            </a:r>
          </a:p>
        </p:txBody>
      </p:sp>
      <p:sp>
        <p:nvSpPr>
          <p:cNvPr id="14" name="TextBox 13">
            <a:extLst>
              <a:ext uri="{FF2B5EF4-FFF2-40B4-BE49-F238E27FC236}">
                <a16:creationId xmlns:a16="http://schemas.microsoft.com/office/drawing/2014/main" id="{C7868C0A-3C60-6669-3F53-8ECB27276060}"/>
              </a:ext>
            </a:extLst>
          </p:cNvPr>
          <p:cNvSpPr txBox="1"/>
          <p:nvPr/>
        </p:nvSpPr>
        <p:spPr>
          <a:xfrm>
            <a:off x="715544" y="2394654"/>
            <a:ext cx="973909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Approaches to learning and approaches to teaching in the Middle Years Programme. </a:t>
            </a:r>
            <a:r>
              <a:rPr kumimoji="0" lang="en-US" sz="2000" b="0" u="none" strike="noStrike" kern="1200" cap="none" spc="0" normalizeH="0" baseline="0" noProof="0" dirty="0">
                <a:ln>
                  <a:noFill/>
                </a:ln>
                <a:solidFill>
                  <a:srgbClr val="002060"/>
                </a:solidFill>
                <a:effectLst/>
                <a:uLnTx/>
                <a:uFillTx/>
                <a:latin typeface="Arial" panose="020B0604020202020204" pitchFamily="34" charset="0"/>
                <a:ea typeface="+mn-ea"/>
                <a:cs typeface="+mn-cs"/>
              </a:rPr>
              <a:t>September 2022 (updated March 2023</a:t>
            </a:r>
            <a:r>
              <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p>
        </p:txBody>
      </p:sp>
      <p:pic>
        <p:nvPicPr>
          <p:cNvPr id="3" name="Audio 2">
            <a:hlinkClick r:id="" action="ppaction://media"/>
            <a:extLst>
              <a:ext uri="{FF2B5EF4-FFF2-40B4-BE49-F238E27FC236}">
                <a16:creationId xmlns:a16="http://schemas.microsoft.com/office/drawing/2014/main" id="{341A3491-2552-4B42-8390-579D8EA1882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7D7EDBBD-1942-8E21-8BC1-203DE0ABE3EC}"/>
              </a:ext>
            </a:extLst>
          </p:cNvPr>
          <p:cNvSpPr txBox="1"/>
          <p:nvPr/>
        </p:nvSpPr>
        <p:spPr>
          <a:xfrm>
            <a:off x="62433" y="6520933"/>
            <a:ext cx="35443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218818223"/>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4" grpId="0"/>
      <p:bldP spid="6" grpId="0"/>
      <p:bldP spid="7" grpId="0"/>
      <p:bldP spid="8" grpId="0"/>
      <p:bldP spid="9"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 name="Group 151">
            <a:extLst>
              <a:ext uri="{FF2B5EF4-FFF2-40B4-BE49-F238E27FC236}">
                <a16:creationId xmlns:a16="http://schemas.microsoft.com/office/drawing/2014/main" id="{92FF627C-9920-8D30-6EFF-62763748999B}"/>
              </a:ext>
            </a:extLst>
          </p:cNvPr>
          <p:cNvGrpSpPr/>
          <p:nvPr/>
        </p:nvGrpSpPr>
        <p:grpSpPr>
          <a:xfrm>
            <a:off x="394139" y="1036755"/>
            <a:ext cx="10983308" cy="5254822"/>
            <a:chOff x="555810" y="416645"/>
            <a:chExt cx="10983308" cy="5254822"/>
          </a:xfrm>
        </p:grpSpPr>
        <p:sp>
          <p:nvSpPr>
            <p:cNvPr id="24" name="Freeform: Shape 23">
              <a:extLst>
                <a:ext uri="{FF2B5EF4-FFF2-40B4-BE49-F238E27FC236}">
                  <a16:creationId xmlns:a16="http://schemas.microsoft.com/office/drawing/2014/main" id="{2FB69BA2-2571-31FB-4B2E-A7D82060FAFE}"/>
                </a:ext>
              </a:extLst>
            </p:cNvPr>
            <p:cNvSpPr/>
            <p:nvPr/>
          </p:nvSpPr>
          <p:spPr>
            <a:xfrm>
              <a:off x="555810" y="4532563"/>
              <a:ext cx="2543436" cy="1097280"/>
            </a:xfrm>
            <a:custGeom>
              <a:avLst/>
              <a:gdLst>
                <a:gd name="connsiteX0" fmla="*/ 0 w 1710845"/>
                <a:gd name="connsiteY0" fmla="*/ 0 h 855422"/>
                <a:gd name="connsiteX1" fmla="*/ 1710845 w 1710845"/>
                <a:gd name="connsiteY1" fmla="*/ 0 h 855422"/>
                <a:gd name="connsiteX2" fmla="*/ 1710845 w 1710845"/>
                <a:gd name="connsiteY2" fmla="*/ 855422 h 855422"/>
                <a:gd name="connsiteX3" fmla="*/ 0 w 1710845"/>
                <a:gd name="connsiteY3" fmla="*/ 855422 h 855422"/>
                <a:gd name="connsiteX4" fmla="*/ 0 w 1710845"/>
                <a:gd name="connsiteY4" fmla="*/ 0 h 85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45" h="855422">
                  <a:moveTo>
                    <a:pt x="0" y="0"/>
                  </a:moveTo>
                  <a:lnTo>
                    <a:pt x="1710845" y="0"/>
                  </a:lnTo>
                  <a:lnTo>
                    <a:pt x="1710845" y="855422"/>
                  </a:lnTo>
                  <a:lnTo>
                    <a:pt x="0" y="855422"/>
                  </a:lnTo>
                  <a:lnTo>
                    <a:pt x="0" y="0"/>
                  </a:lnTo>
                  <a:close/>
                </a:path>
              </a:pathLst>
            </a:custGeom>
            <a:noFill/>
            <a:ln w="38100" cap="flat" cmpd="sng" algn="ctr">
              <a:solidFill>
                <a:srgbClr val="23ADBB"/>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latin typeface="+mn-lt"/>
                  <a:ea typeface="+mn-ea"/>
                  <a:cs typeface="+mn-cs"/>
                </a:rPr>
                <a:t>Mathematics Analysis and approaches (SL)</a:t>
              </a:r>
            </a:p>
          </p:txBody>
        </p:sp>
        <p:sp>
          <p:nvSpPr>
            <p:cNvPr id="26" name="Freeform: Shape 25">
              <a:extLst>
                <a:ext uri="{FF2B5EF4-FFF2-40B4-BE49-F238E27FC236}">
                  <a16:creationId xmlns:a16="http://schemas.microsoft.com/office/drawing/2014/main" id="{51C1B6EB-6630-369B-6B49-95C18CFFB814}"/>
                </a:ext>
              </a:extLst>
            </p:cNvPr>
            <p:cNvSpPr/>
            <p:nvPr/>
          </p:nvSpPr>
          <p:spPr>
            <a:xfrm>
              <a:off x="6256039" y="4567488"/>
              <a:ext cx="2543436" cy="1097280"/>
            </a:xfrm>
            <a:custGeom>
              <a:avLst/>
              <a:gdLst>
                <a:gd name="connsiteX0" fmla="*/ 0 w 1710845"/>
                <a:gd name="connsiteY0" fmla="*/ 0 h 855422"/>
                <a:gd name="connsiteX1" fmla="*/ 1710845 w 1710845"/>
                <a:gd name="connsiteY1" fmla="*/ 0 h 855422"/>
                <a:gd name="connsiteX2" fmla="*/ 1710845 w 1710845"/>
                <a:gd name="connsiteY2" fmla="*/ 855422 h 855422"/>
                <a:gd name="connsiteX3" fmla="*/ 0 w 1710845"/>
                <a:gd name="connsiteY3" fmla="*/ 855422 h 855422"/>
                <a:gd name="connsiteX4" fmla="*/ 0 w 1710845"/>
                <a:gd name="connsiteY4" fmla="*/ 0 h 85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45" h="855422">
                  <a:moveTo>
                    <a:pt x="0" y="0"/>
                  </a:moveTo>
                  <a:lnTo>
                    <a:pt x="1710845" y="0"/>
                  </a:lnTo>
                  <a:lnTo>
                    <a:pt x="1710845" y="855422"/>
                  </a:lnTo>
                  <a:lnTo>
                    <a:pt x="0" y="855422"/>
                  </a:lnTo>
                  <a:lnTo>
                    <a:pt x="0" y="0"/>
                  </a:lnTo>
                  <a:close/>
                </a:path>
              </a:pathLst>
            </a:custGeom>
            <a:noFill/>
            <a:ln w="38100" cap="flat" cmpd="sng" algn="ctr">
              <a:solidFill>
                <a:srgbClr val="23ADBB"/>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latin typeface="+mn-lt"/>
                  <a:ea typeface="+mn-ea"/>
                  <a:cs typeface="+mn-cs"/>
                </a:rPr>
                <a:t>Mathematics Analysis and approaches (HL)</a:t>
              </a:r>
            </a:p>
          </p:txBody>
        </p:sp>
        <p:sp>
          <p:nvSpPr>
            <p:cNvPr id="27" name="Freeform: Shape 26">
              <a:extLst>
                <a:ext uri="{FF2B5EF4-FFF2-40B4-BE49-F238E27FC236}">
                  <a16:creationId xmlns:a16="http://schemas.microsoft.com/office/drawing/2014/main" id="{2D56C1B3-163D-4229-9A8A-42C6496ADC49}"/>
                </a:ext>
              </a:extLst>
            </p:cNvPr>
            <p:cNvSpPr/>
            <p:nvPr/>
          </p:nvSpPr>
          <p:spPr>
            <a:xfrm>
              <a:off x="9184875" y="4574187"/>
              <a:ext cx="2354243" cy="1097280"/>
            </a:xfrm>
            <a:custGeom>
              <a:avLst/>
              <a:gdLst>
                <a:gd name="connsiteX0" fmla="*/ 0 w 2354243"/>
                <a:gd name="connsiteY0" fmla="*/ 0 h 1018261"/>
                <a:gd name="connsiteX1" fmla="*/ 2354243 w 2354243"/>
                <a:gd name="connsiteY1" fmla="*/ 0 h 1018261"/>
                <a:gd name="connsiteX2" fmla="*/ 2354243 w 2354243"/>
                <a:gd name="connsiteY2" fmla="*/ 1018261 h 1018261"/>
                <a:gd name="connsiteX3" fmla="*/ 0 w 2354243"/>
                <a:gd name="connsiteY3" fmla="*/ 1018261 h 1018261"/>
                <a:gd name="connsiteX4" fmla="*/ 0 w 2354243"/>
                <a:gd name="connsiteY4" fmla="*/ 0 h 101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243" h="1018261">
                  <a:moveTo>
                    <a:pt x="0" y="0"/>
                  </a:moveTo>
                  <a:lnTo>
                    <a:pt x="2354243" y="0"/>
                  </a:lnTo>
                  <a:lnTo>
                    <a:pt x="2354243" y="1018261"/>
                  </a:lnTo>
                  <a:lnTo>
                    <a:pt x="0" y="1018261"/>
                  </a:lnTo>
                  <a:lnTo>
                    <a:pt x="0" y="0"/>
                  </a:lnTo>
                  <a:close/>
                </a:path>
              </a:pathLst>
            </a:custGeom>
            <a:noFill/>
            <a:ln w="38100" cap="flat" cmpd="sng" algn="ctr">
              <a:solidFill>
                <a:srgbClr val="23ADBB"/>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latin typeface="+mn-lt"/>
                  <a:ea typeface="+mn-ea"/>
                  <a:cs typeface="+mn-cs"/>
                </a:rPr>
                <a:t>Mathematics Applications and interpretation (HL)</a:t>
              </a:r>
            </a:p>
          </p:txBody>
        </p:sp>
        <p:sp>
          <p:nvSpPr>
            <p:cNvPr id="22" name="TextBox 21">
              <a:extLst>
                <a:ext uri="{FF2B5EF4-FFF2-40B4-BE49-F238E27FC236}">
                  <a16:creationId xmlns:a16="http://schemas.microsoft.com/office/drawing/2014/main" id="{CE42E4E0-793B-67A1-6B81-9E18C47CA3A2}"/>
                </a:ext>
              </a:extLst>
            </p:cNvPr>
            <p:cNvSpPr txBox="1"/>
            <p:nvPr/>
          </p:nvSpPr>
          <p:spPr>
            <a:xfrm>
              <a:off x="5124512" y="416645"/>
              <a:ext cx="1802221" cy="432204"/>
            </a:xfrm>
            <a:prstGeom prst="rect">
              <a:avLst/>
            </a:prstGeom>
            <a:noFill/>
            <a:ln w="38100">
              <a:solidFill>
                <a:srgbClr val="FFC000"/>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2000" b="1" dirty="0">
                  <a:solidFill>
                    <a:srgbClr val="002060"/>
                  </a:solidFill>
                </a:rPr>
                <a:t>Mathematics</a:t>
              </a:r>
            </a:p>
          </p:txBody>
        </p:sp>
        <p:sp>
          <p:nvSpPr>
            <p:cNvPr id="32" name="TextBox 31">
              <a:extLst>
                <a:ext uri="{FF2B5EF4-FFF2-40B4-BE49-F238E27FC236}">
                  <a16:creationId xmlns:a16="http://schemas.microsoft.com/office/drawing/2014/main" id="{E9099E36-7557-6A28-FCBF-E46FDEB109EE}"/>
                </a:ext>
              </a:extLst>
            </p:cNvPr>
            <p:cNvSpPr txBox="1"/>
            <p:nvPr/>
          </p:nvSpPr>
          <p:spPr>
            <a:xfrm>
              <a:off x="4890166" y="1309993"/>
              <a:ext cx="2212906" cy="731520"/>
            </a:xfrm>
            <a:prstGeom prst="rect">
              <a:avLst/>
            </a:prstGeom>
            <a:noFill/>
            <a:ln w="38100">
              <a:solidFill>
                <a:srgbClr val="F14124"/>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2000" b="1" dirty="0">
                  <a:solidFill>
                    <a:srgbClr val="002060"/>
                  </a:solidFill>
                </a:rPr>
                <a:t>Mathematics</a:t>
              </a:r>
            </a:p>
            <a:p>
              <a:pPr algn="ctr" defTabSz="711200">
                <a:lnSpc>
                  <a:spcPct val="90000"/>
                </a:lnSpc>
                <a:spcBef>
                  <a:spcPct val="0"/>
                </a:spcBef>
                <a:spcAft>
                  <a:spcPct val="35000"/>
                </a:spcAft>
              </a:pPr>
              <a:r>
                <a:rPr lang="en-US" sz="2000" b="1" dirty="0">
                  <a:solidFill>
                    <a:srgbClr val="002060"/>
                  </a:solidFill>
                </a:rPr>
                <a:t>Years 1 to 3</a:t>
              </a:r>
            </a:p>
          </p:txBody>
        </p:sp>
        <p:sp>
          <p:nvSpPr>
            <p:cNvPr id="43" name="TextBox 42">
              <a:extLst>
                <a:ext uri="{FF2B5EF4-FFF2-40B4-BE49-F238E27FC236}">
                  <a16:creationId xmlns:a16="http://schemas.microsoft.com/office/drawing/2014/main" id="{B66D9A9C-D9C1-86B4-B4CB-5CACAF98B38D}"/>
                </a:ext>
              </a:extLst>
            </p:cNvPr>
            <p:cNvSpPr txBox="1"/>
            <p:nvPr/>
          </p:nvSpPr>
          <p:spPr>
            <a:xfrm>
              <a:off x="3056280" y="2860265"/>
              <a:ext cx="2726220" cy="822960"/>
            </a:xfrm>
            <a:prstGeom prst="rect">
              <a:avLst/>
            </a:prstGeom>
            <a:noFill/>
            <a:ln w="38100">
              <a:solidFill>
                <a:srgbClr val="F14124"/>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2000" b="1" dirty="0">
                  <a:solidFill>
                    <a:schemeClr val="bg2">
                      <a:lumMod val="25000"/>
                    </a:schemeClr>
                  </a:solidFill>
                </a:rPr>
                <a:t>Mathematics </a:t>
              </a:r>
              <a:r>
                <a:rPr lang="en-US" sz="2000" b="1" dirty="0">
                  <a:solidFill>
                    <a:srgbClr val="002060"/>
                  </a:solidFill>
                </a:rPr>
                <a:t>(standard) </a:t>
              </a:r>
            </a:p>
            <a:p>
              <a:pPr algn="ctr" defTabSz="711200">
                <a:lnSpc>
                  <a:spcPct val="90000"/>
                </a:lnSpc>
                <a:spcBef>
                  <a:spcPct val="0"/>
                </a:spcBef>
                <a:spcAft>
                  <a:spcPct val="35000"/>
                </a:spcAft>
              </a:pPr>
              <a:r>
                <a:rPr lang="en-US" sz="2000" b="1" dirty="0">
                  <a:solidFill>
                    <a:srgbClr val="002060"/>
                  </a:solidFill>
                </a:rPr>
                <a:t>Years 4 and 5</a:t>
              </a:r>
            </a:p>
          </p:txBody>
        </p:sp>
        <p:sp>
          <p:nvSpPr>
            <p:cNvPr id="49" name="TextBox 48">
              <a:extLst>
                <a:ext uri="{FF2B5EF4-FFF2-40B4-BE49-F238E27FC236}">
                  <a16:creationId xmlns:a16="http://schemas.microsoft.com/office/drawing/2014/main" id="{F8926B0F-B01D-B610-B75A-C7272E9CBDDF}"/>
                </a:ext>
              </a:extLst>
            </p:cNvPr>
            <p:cNvSpPr txBox="1"/>
            <p:nvPr/>
          </p:nvSpPr>
          <p:spPr>
            <a:xfrm>
              <a:off x="6409502" y="2844239"/>
              <a:ext cx="2726220" cy="822960"/>
            </a:xfrm>
            <a:prstGeom prst="rect">
              <a:avLst/>
            </a:prstGeom>
            <a:noFill/>
            <a:ln w="38100">
              <a:solidFill>
                <a:srgbClr val="F14124"/>
              </a:solidFill>
            </a:ln>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en-US" sz="2000" b="1" dirty="0">
                  <a:solidFill>
                    <a:schemeClr val="bg2">
                      <a:lumMod val="25000"/>
                    </a:schemeClr>
                  </a:solidFill>
                </a:rPr>
                <a:t>Mathematics </a:t>
              </a:r>
              <a:r>
                <a:rPr lang="en-US" sz="2000" b="1" dirty="0">
                  <a:solidFill>
                    <a:srgbClr val="002060"/>
                  </a:solidFill>
                </a:rPr>
                <a:t>(extended) </a:t>
              </a:r>
            </a:p>
            <a:p>
              <a:pPr algn="ctr" defTabSz="711200">
                <a:lnSpc>
                  <a:spcPct val="90000"/>
                </a:lnSpc>
                <a:spcBef>
                  <a:spcPct val="0"/>
                </a:spcBef>
                <a:spcAft>
                  <a:spcPct val="35000"/>
                </a:spcAft>
              </a:pPr>
              <a:r>
                <a:rPr lang="en-US" sz="2000" b="1" dirty="0">
                  <a:solidFill>
                    <a:srgbClr val="002060"/>
                  </a:solidFill>
                </a:rPr>
                <a:t>Years 4 and 5</a:t>
              </a:r>
            </a:p>
          </p:txBody>
        </p:sp>
        <p:sp>
          <p:nvSpPr>
            <p:cNvPr id="54" name="Freeform: Shape 53">
              <a:extLst>
                <a:ext uri="{FF2B5EF4-FFF2-40B4-BE49-F238E27FC236}">
                  <a16:creationId xmlns:a16="http://schemas.microsoft.com/office/drawing/2014/main" id="{B82EDE8E-B4DD-6DE6-8F22-CFB2F8878DC4}"/>
                </a:ext>
              </a:extLst>
            </p:cNvPr>
            <p:cNvSpPr/>
            <p:nvPr/>
          </p:nvSpPr>
          <p:spPr>
            <a:xfrm>
              <a:off x="3376339" y="4555057"/>
              <a:ext cx="2543436" cy="1097280"/>
            </a:xfrm>
            <a:custGeom>
              <a:avLst/>
              <a:gdLst>
                <a:gd name="connsiteX0" fmla="*/ 0 w 1710845"/>
                <a:gd name="connsiteY0" fmla="*/ 0 h 855422"/>
                <a:gd name="connsiteX1" fmla="*/ 1710845 w 1710845"/>
                <a:gd name="connsiteY1" fmla="*/ 0 h 855422"/>
                <a:gd name="connsiteX2" fmla="*/ 1710845 w 1710845"/>
                <a:gd name="connsiteY2" fmla="*/ 855422 h 855422"/>
                <a:gd name="connsiteX3" fmla="*/ 0 w 1710845"/>
                <a:gd name="connsiteY3" fmla="*/ 855422 h 855422"/>
                <a:gd name="connsiteX4" fmla="*/ 0 w 1710845"/>
                <a:gd name="connsiteY4" fmla="*/ 0 h 85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0845" h="855422">
                  <a:moveTo>
                    <a:pt x="0" y="0"/>
                  </a:moveTo>
                  <a:lnTo>
                    <a:pt x="1710845" y="0"/>
                  </a:lnTo>
                  <a:lnTo>
                    <a:pt x="1710845" y="855422"/>
                  </a:lnTo>
                  <a:lnTo>
                    <a:pt x="0" y="855422"/>
                  </a:lnTo>
                  <a:lnTo>
                    <a:pt x="0" y="0"/>
                  </a:lnTo>
                  <a:close/>
                </a:path>
              </a:pathLst>
            </a:custGeom>
            <a:noFill/>
            <a:ln w="38100" cap="flat" cmpd="sng" algn="ctr">
              <a:solidFill>
                <a:srgbClr val="23ADBB"/>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lumMod val="25000"/>
                    </a:schemeClr>
                  </a:solidFill>
                  <a:latin typeface="+mn-lt"/>
                  <a:ea typeface="+mn-ea"/>
                  <a:cs typeface="+mn-cs"/>
                </a:rPr>
                <a:t>Mathematics Applications and interpretation (SL)</a:t>
              </a:r>
            </a:p>
          </p:txBody>
        </p:sp>
        <p:cxnSp>
          <p:nvCxnSpPr>
            <p:cNvPr id="72" name="Straight Arrow Connector 71">
              <a:extLst>
                <a:ext uri="{FF2B5EF4-FFF2-40B4-BE49-F238E27FC236}">
                  <a16:creationId xmlns:a16="http://schemas.microsoft.com/office/drawing/2014/main" id="{F005FECE-B904-D089-41F7-DD0B1F291232}"/>
                </a:ext>
              </a:extLst>
            </p:cNvPr>
            <p:cNvCxnSpPr>
              <a:cxnSpLocks/>
            </p:cNvCxnSpPr>
            <p:nvPr/>
          </p:nvCxnSpPr>
          <p:spPr>
            <a:xfrm>
              <a:off x="6017738" y="877770"/>
              <a:ext cx="0" cy="384048"/>
            </a:xfrm>
            <a:prstGeom prst="straightConnector1">
              <a:avLst/>
            </a:prstGeom>
            <a:ln w="38100">
              <a:solidFill>
                <a:srgbClr val="FFC000"/>
              </a:solidFill>
              <a:tailEnd type="stealth"/>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FE20E24F-72D6-0F21-76FE-CFD9739E5273}"/>
                </a:ext>
              </a:extLst>
            </p:cNvPr>
            <p:cNvGrpSpPr/>
            <p:nvPr/>
          </p:nvGrpSpPr>
          <p:grpSpPr>
            <a:xfrm>
              <a:off x="1830653" y="4103715"/>
              <a:ext cx="8331932" cy="413889"/>
              <a:chOff x="1967780" y="4420164"/>
              <a:chExt cx="8331932" cy="413889"/>
            </a:xfrm>
          </p:grpSpPr>
          <p:cxnSp>
            <p:nvCxnSpPr>
              <p:cNvPr id="107" name="Straight Arrow Connector 106">
                <a:extLst>
                  <a:ext uri="{FF2B5EF4-FFF2-40B4-BE49-F238E27FC236}">
                    <a16:creationId xmlns:a16="http://schemas.microsoft.com/office/drawing/2014/main" id="{C74B84E4-E218-CA12-CDA2-5A4551E8788C}"/>
                  </a:ext>
                </a:extLst>
              </p:cNvPr>
              <p:cNvCxnSpPr>
                <a:cxnSpLocks/>
              </p:cNvCxnSpPr>
              <p:nvPr/>
            </p:nvCxnSpPr>
            <p:spPr>
              <a:xfrm>
                <a:off x="10299712" y="4448411"/>
                <a:ext cx="0" cy="385641"/>
              </a:xfrm>
              <a:prstGeom prst="straightConnector1">
                <a:avLst/>
              </a:prstGeom>
              <a:ln w="38100">
                <a:solidFill>
                  <a:srgbClr val="23ADBB">
                    <a:alpha val="98000"/>
                  </a:srgbClr>
                </a:solidFill>
                <a:tailEnd type="stealth"/>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AAC5D2E3-9592-A879-5C0F-3303513BAF67}"/>
                  </a:ext>
                </a:extLst>
              </p:cNvPr>
              <p:cNvGrpSpPr/>
              <p:nvPr/>
            </p:nvGrpSpPr>
            <p:grpSpPr>
              <a:xfrm>
                <a:off x="1967780" y="4420164"/>
                <a:ext cx="8331932" cy="0"/>
                <a:chOff x="588043" y="4556798"/>
                <a:chExt cx="8331932" cy="0"/>
              </a:xfrm>
            </p:grpSpPr>
            <p:cxnSp>
              <p:nvCxnSpPr>
                <p:cNvPr id="120" name="Straight Connector 119">
                  <a:extLst>
                    <a:ext uri="{FF2B5EF4-FFF2-40B4-BE49-F238E27FC236}">
                      <a16:creationId xmlns:a16="http://schemas.microsoft.com/office/drawing/2014/main" id="{54283050-B655-3042-E980-A8F12344FC65}"/>
                    </a:ext>
                  </a:extLst>
                </p:cNvPr>
                <p:cNvCxnSpPr>
                  <a:cxnSpLocks/>
                </p:cNvCxnSpPr>
                <p:nvPr/>
              </p:nvCxnSpPr>
              <p:spPr>
                <a:xfrm flipV="1">
                  <a:off x="588043" y="4556798"/>
                  <a:ext cx="2726220" cy="0"/>
                </a:xfrm>
                <a:prstGeom prst="line">
                  <a:avLst/>
                </a:prstGeom>
                <a:ln w="38100">
                  <a:solidFill>
                    <a:srgbClr val="23ADBB"/>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234882B-27EA-9B0A-7BFA-4B5F57C4CA67}"/>
                    </a:ext>
                  </a:extLst>
                </p:cNvPr>
                <p:cNvCxnSpPr>
                  <a:cxnSpLocks/>
                </p:cNvCxnSpPr>
                <p:nvPr/>
              </p:nvCxnSpPr>
              <p:spPr>
                <a:xfrm flipV="1">
                  <a:off x="6193755" y="4556798"/>
                  <a:ext cx="2726220" cy="0"/>
                </a:xfrm>
                <a:prstGeom prst="line">
                  <a:avLst/>
                </a:prstGeom>
                <a:ln w="38100">
                  <a:solidFill>
                    <a:srgbClr val="23ADBB"/>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3D56E7-B6B1-9CD4-0288-CE04BF01FB76}"/>
                    </a:ext>
                  </a:extLst>
                </p:cNvPr>
                <p:cNvCxnSpPr>
                  <a:cxnSpLocks/>
                </p:cNvCxnSpPr>
                <p:nvPr/>
              </p:nvCxnSpPr>
              <p:spPr>
                <a:xfrm flipV="1">
                  <a:off x="3369780" y="4556798"/>
                  <a:ext cx="2726220" cy="0"/>
                </a:xfrm>
                <a:prstGeom prst="line">
                  <a:avLst/>
                </a:prstGeom>
                <a:ln w="38100">
                  <a:solidFill>
                    <a:srgbClr val="23ADBB"/>
                  </a:solidFill>
                  <a:prstDash val="dash"/>
                </a:ln>
              </p:spPr>
              <p:style>
                <a:lnRef idx="1">
                  <a:schemeClr val="accent1"/>
                </a:lnRef>
                <a:fillRef idx="0">
                  <a:schemeClr val="accent1"/>
                </a:fillRef>
                <a:effectRef idx="0">
                  <a:schemeClr val="accent1"/>
                </a:effectRef>
                <a:fontRef idx="minor">
                  <a:schemeClr val="tx1"/>
                </a:fontRef>
              </p:style>
            </p:cxnSp>
          </p:grpSp>
          <p:cxnSp>
            <p:nvCxnSpPr>
              <p:cNvPr id="128" name="Straight Arrow Connector 127">
                <a:extLst>
                  <a:ext uri="{FF2B5EF4-FFF2-40B4-BE49-F238E27FC236}">
                    <a16:creationId xmlns:a16="http://schemas.microsoft.com/office/drawing/2014/main" id="{AF79A9FA-98D6-4331-69AF-68FF2ED88A72}"/>
                  </a:ext>
                </a:extLst>
              </p:cNvPr>
              <p:cNvCxnSpPr>
                <a:cxnSpLocks/>
              </p:cNvCxnSpPr>
              <p:nvPr/>
            </p:nvCxnSpPr>
            <p:spPr>
              <a:xfrm>
                <a:off x="7585009" y="4448412"/>
                <a:ext cx="0" cy="385641"/>
              </a:xfrm>
              <a:prstGeom prst="straightConnector1">
                <a:avLst/>
              </a:prstGeom>
              <a:ln w="38100">
                <a:solidFill>
                  <a:srgbClr val="23ADBB">
                    <a:alpha val="98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0C845124-2332-3100-CE91-638E517C9C1D}"/>
                  </a:ext>
                </a:extLst>
              </p:cNvPr>
              <p:cNvCxnSpPr>
                <a:cxnSpLocks/>
              </p:cNvCxnSpPr>
              <p:nvPr/>
            </p:nvCxnSpPr>
            <p:spPr>
              <a:xfrm>
                <a:off x="4694000" y="4420164"/>
                <a:ext cx="0" cy="385641"/>
              </a:xfrm>
              <a:prstGeom prst="straightConnector1">
                <a:avLst/>
              </a:prstGeom>
              <a:ln w="38100">
                <a:solidFill>
                  <a:srgbClr val="23ADBB">
                    <a:alpha val="98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CC6B91A0-3DC5-18F3-190B-E1F2BDC8D01F}"/>
                  </a:ext>
                </a:extLst>
              </p:cNvPr>
              <p:cNvCxnSpPr>
                <a:cxnSpLocks/>
              </p:cNvCxnSpPr>
              <p:nvPr/>
            </p:nvCxnSpPr>
            <p:spPr>
              <a:xfrm>
                <a:off x="1967780" y="4420164"/>
                <a:ext cx="0" cy="385641"/>
              </a:xfrm>
              <a:prstGeom prst="straightConnector1">
                <a:avLst/>
              </a:prstGeom>
              <a:ln w="38100">
                <a:solidFill>
                  <a:srgbClr val="23ADBB">
                    <a:alpha val="98000"/>
                  </a:srgbClr>
                </a:solidFill>
                <a:tailEnd type="stealth"/>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063F72B6-5E2A-966F-418D-926200262A26}"/>
                </a:ext>
              </a:extLst>
            </p:cNvPr>
            <p:cNvGrpSpPr/>
            <p:nvPr/>
          </p:nvGrpSpPr>
          <p:grpSpPr>
            <a:xfrm>
              <a:off x="4633509" y="2453543"/>
              <a:ext cx="2726220" cy="401206"/>
              <a:chOff x="4654628" y="2670029"/>
              <a:chExt cx="2726220" cy="401206"/>
            </a:xfrm>
          </p:grpSpPr>
          <p:cxnSp>
            <p:nvCxnSpPr>
              <p:cNvPr id="136" name="Straight Connector 135">
                <a:extLst>
                  <a:ext uri="{FF2B5EF4-FFF2-40B4-BE49-F238E27FC236}">
                    <a16:creationId xmlns:a16="http://schemas.microsoft.com/office/drawing/2014/main" id="{398ACEED-DF42-987E-738E-A64E9370A370}"/>
                  </a:ext>
                </a:extLst>
              </p:cNvPr>
              <p:cNvCxnSpPr>
                <a:cxnSpLocks/>
              </p:cNvCxnSpPr>
              <p:nvPr/>
            </p:nvCxnSpPr>
            <p:spPr>
              <a:xfrm flipV="1">
                <a:off x="4654628" y="2670029"/>
                <a:ext cx="2726220" cy="0"/>
              </a:xfrm>
              <a:prstGeom prst="line">
                <a:avLst/>
              </a:prstGeom>
              <a:ln w="38100">
                <a:solidFill>
                  <a:srgbClr val="F14124"/>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D4A72F08-60A6-8B19-5659-536FE3DFBEDC}"/>
                  </a:ext>
                </a:extLst>
              </p:cNvPr>
              <p:cNvCxnSpPr>
                <a:cxnSpLocks/>
              </p:cNvCxnSpPr>
              <p:nvPr/>
            </p:nvCxnSpPr>
            <p:spPr>
              <a:xfrm>
                <a:off x="4682220" y="2685594"/>
                <a:ext cx="0" cy="385641"/>
              </a:xfrm>
              <a:prstGeom prst="straightConnector1">
                <a:avLst/>
              </a:prstGeom>
              <a:ln w="38100">
                <a:solidFill>
                  <a:srgbClr val="F14124">
                    <a:alpha val="98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3A0FCC7F-98A9-9E3A-08BE-FE36D0C5554A}"/>
                  </a:ext>
                </a:extLst>
              </p:cNvPr>
              <p:cNvCxnSpPr>
                <a:cxnSpLocks/>
              </p:cNvCxnSpPr>
              <p:nvPr/>
            </p:nvCxnSpPr>
            <p:spPr>
              <a:xfrm>
                <a:off x="7376771" y="2675084"/>
                <a:ext cx="0" cy="385641"/>
              </a:xfrm>
              <a:prstGeom prst="straightConnector1">
                <a:avLst/>
              </a:prstGeom>
              <a:ln w="38100">
                <a:solidFill>
                  <a:srgbClr val="F14124">
                    <a:alpha val="98000"/>
                  </a:srgbClr>
                </a:solidFill>
                <a:tailEnd type="stealth"/>
              </a:ln>
            </p:spPr>
            <p:style>
              <a:lnRef idx="1">
                <a:schemeClr val="accent1"/>
              </a:lnRef>
              <a:fillRef idx="0">
                <a:schemeClr val="accent1"/>
              </a:fillRef>
              <a:effectRef idx="0">
                <a:schemeClr val="accent1"/>
              </a:effectRef>
              <a:fontRef idx="minor">
                <a:schemeClr val="tx1"/>
              </a:fontRef>
            </p:style>
          </p:cxnSp>
        </p:grpSp>
        <p:cxnSp>
          <p:nvCxnSpPr>
            <p:cNvPr id="139" name="Straight Arrow Connector 138">
              <a:extLst>
                <a:ext uri="{FF2B5EF4-FFF2-40B4-BE49-F238E27FC236}">
                  <a16:creationId xmlns:a16="http://schemas.microsoft.com/office/drawing/2014/main" id="{A2888359-4806-9B09-B502-F7C862D0365C}"/>
                </a:ext>
              </a:extLst>
            </p:cNvPr>
            <p:cNvCxnSpPr>
              <a:cxnSpLocks/>
            </p:cNvCxnSpPr>
            <p:nvPr/>
          </p:nvCxnSpPr>
          <p:spPr>
            <a:xfrm>
              <a:off x="6040542" y="2051207"/>
              <a:ext cx="0" cy="402336"/>
            </a:xfrm>
            <a:prstGeom prst="straightConnector1">
              <a:avLst/>
            </a:prstGeom>
            <a:ln w="38100">
              <a:solidFill>
                <a:srgbClr val="F14124">
                  <a:alpha val="98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F931581B-6A5D-B466-D59D-0F5F7461F4A8}"/>
                </a:ext>
              </a:extLst>
            </p:cNvPr>
            <p:cNvCxnSpPr>
              <a:cxnSpLocks/>
            </p:cNvCxnSpPr>
            <p:nvPr/>
          </p:nvCxnSpPr>
          <p:spPr>
            <a:xfrm>
              <a:off x="7916638" y="3683225"/>
              <a:ext cx="0" cy="402336"/>
            </a:xfrm>
            <a:prstGeom prst="straightConnector1">
              <a:avLst/>
            </a:prstGeom>
            <a:ln w="38100">
              <a:solidFill>
                <a:srgbClr val="F14124">
                  <a:alpha val="98000"/>
                </a:srgbClr>
              </a:solidFill>
              <a:tailEnd type="stealth"/>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015F52E-C75A-0965-1834-E53A82B8CC5A}"/>
                </a:ext>
              </a:extLst>
            </p:cNvPr>
            <p:cNvCxnSpPr>
              <a:cxnSpLocks/>
            </p:cNvCxnSpPr>
            <p:nvPr/>
          </p:nvCxnSpPr>
          <p:spPr>
            <a:xfrm>
              <a:off x="4190721" y="3683225"/>
              <a:ext cx="0" cy="402336"/>
            </a:xfrm>
            <a:prstGeom prst="straightConnector1">
              <a:avLst/>
            </a:prstGeom>
            <a:ln w="38100">
              <a:solidFill>
                <a:srgbClr val="F14124">
                  <a:alpha val="98000"/>
                </a:srgbClr>
              </a:solidFill>
              <a:tailEnd type="stealth"/>
            </a:ln>
          </p:spPr>
          <p:style>
            <a:lnRef idx="1">
              <a:schemeClr val="accent1"/>
            </a:lnRef>
            <a:fillRef idx="0">
              <a:schemeClr val="accent1"/>
            </a:fillRef>
            <a:effectRef idx="0">
              <a:schemeClr val="accent1"/>
            </a:effectRef>
            <a:fontRef idx="minor">
              <a:schemeClr val="tx1"/>
            </a:fontRef>
          </p:style>
        </p:cxnSp>
      </p:grpSp>
      <p:sp>
        <p:nvSpPr>
          <p:cNvPr id="153" name="Text Placeholder 2">
            <a:extLst>
              <a:ext uri="{FF2B5EF4-FFF2-40B4-BE49-F238E27FC236}">
                <a16:creationId xmlns:a16="http://schemas.microsoft.com/office/drawing/2014/main" id="{0F897E26-4975-3D12-B59E-9EFEBB9438DB}"/>
              </a:ext>
            </a:extLst>
          </p:cNvPr>
          <p:cNvSpPr txBox="1">
            <a:spLocks/>
          </p:cNvSpPr>
          <p:nvPr/>
        </p:nvSpPr>
        <p:spPr>
          <a:xfrm>
            <a:off x="-1" y="203359"/>
            <a:ext cx="11487807" cy="1386323"/>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kern="1200" baseline="0">
                <a:solidFill>
                  <a:srgbClr val="004B8D"/>
                </a:solidFill>
                <a:latin typeface="Arial" panose="020B0604020202020204" pitchFamily="34" charset="0"/>
                <a:ea typeface="+mn-ea"/>
                <a:cs typeface="Arial" panose="020B0604020202020204" pitchFamily="34" charset="0"/>
              </a:defRPr>
            </a:lvl1pPr>
            <a:lvl2pPr marL="460800" indent="-228600" algn="l" defTabSz="914400" rtl="0" eaLnBrk="1" latinLnBrk="0" hangingPunct="1">
              <a:lnSpc>
                <a:spcPct val="100000"/>
              </a:lnSpc>
              <a:spcBef>
                <a:spcPts val="0"/>
              </a:spcBef>
              <a:buFont typeface="Arial" panose="020B0604020202020204" pitchFamily="34" charset="0"/>
              <a:buChar char="•"/>
              <a:defRPr sz="2600" kern="1200" baseline="0">
                <a:solidFill>
                  <a:srgbClr val="004B8D"/>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buFont typeface="Arial" panose="020B0604020202020204" pitchFamily="34" charset="0"/>
              <a:buChar char="•"/>
              <a:defRPr sz="2600" kern="1200" baseline="0">
                <a:solidFill>
                  <a:srgbClr val="004B8D"/>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buFont typeface="Arial" panose="020B0604020202020204" pitchFamily="34" charset="0"/>
              <a:buChar char="•"/>
              <a:defRPr sz="2600" kern="1200" baseline="0">
                <a:solidFill>
                  <a:srgbClr val="004B8D"/>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buFont typeface="Arial" panose="020B0604020202020204" pitchFamily="34" charset="0"/>
              <a:buChar char="•"/>
              <a:defRPr sz="2600" kern="1200" baseline="0">
                <a:solidFill>
                  <a:srgbClr val="004B8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Mathematics across the IB continuum </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buNone/>
              <a:defRPr/>
            </a:pP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buNone/>
              <a:defRPr/>
            </a:pP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54" name="Freeform: Shape 153">
            <a:extLst>
              <a:ext uri="{FF2B5EF4-FFF2-40B4-BE49-F238E27FC236}">
                <a16:creationId xmlns:a16="http://schemas.microsoft.com/office/drawing/2014/main" id="{837EE5C1-7E41-F414-4AF0-0E581E62C861}"/>
              </a:ext>
            </a:extLst>
          </p:cNvPr>
          <p:cNvSpPr/>
          <p:nvPr/>
        </p:nvSpPr>
        <p:spPr>
          <a:xfrm>
            <a:off x="10200325" y="4000160"/>
            <a:ext cx="1707613" cy="504343"/>
          </a:xfrm>
          <a:custGeom>
            <a:avLst/>
            <a:gdLst>
              <a:gd name="connsiteX0" fmla="*/ 0 w 3639088"/>
              <a:gd name="connsiteY0" fmla="*/ 0 h 380098"/>
              <a:gd name="connsiteX1" fmla="*/ 3639088 w 3639088"/>
              <a:gd name="connsiteY1" fmla="*/ 0 h 380098"/>
              <a:gd name="connsiteX2" fmla="*/ 3639088 w 3639088"/>
              <a:gd name="connsiteY2" fmla="*/ 380098 h 380098"/>
              <a:gd name="connsiteX3" fmla="*/ 0 w 3639088"/>
              <a:gd name="connsiteY3" fmla="*/ 380098 h 380098"/>
              <a:gd name="connsiteX4" fmla="*/ 0 w 3639088"/>
              <a:gd name="connsiteY4" fmla="*/ 0 h 38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9088" h="380098">
                <a:moveTo>
                  <a:pt x="0" y="0"/>
                </a:moveTo>
                <a:lnTo>
                  <a:pt x="3639088" y="0"/>
                </a:lnTo>
                <a:lnTo>
                  <a:pt x="3639088" y="380098"/>
                </a:lnTo>
                <a:lnTo>
                  <a:pt x="0" y="380098"/>
                </a:lnTo>
                <a:lnTo>
                  <a:pt x="0" y="0"/>
                </a:lnTo>
                <a:close/>
              </a:path>
            </a:pathLst>
          </a:cu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indent="0" defTabSz="685800">
              <a:lnSpc>
                <a:spcPct val="90000"/>
              </a:lnSpc>
              <a:spcBef>
                <a:spcPct val="50000"/>
              </a:spcBef>
              <a:spcAft>
                <a:spcPct val="35000"/>
              </a:spcAft>
              <a:buNone/>
            </a:pPr>
            <a:r>
              <a:rPr lang="en-US" sz="2400" b="1" dirty="0">
                <a:solidFill>
                  <a:srgbClr val="23ADBB"/>
                </a:solidFill>
                <a:latin typeface="Calibri" panose="020F0502020204030204"/>
                <a:cs typeface="Calibri" pitchFamily="34" charset="0"/>
              </a:rPr>
              <a:t>Diploma Programme</a:t>
            </a:r>
          </a:p>
        </p:txBody>
      </p:sp>
      <p:sp>
        <p:nvSpPr>
          <p:cNvPr id="155" name="TextBox 154">
            <a:extLst>
              <a:ext uri="{FF2B5EF4-FFF2-40B4-BE49-F238E27FC236}">
                <a16:creationId xmlns:a16="http://schemas.microsoft.com/office/drawing/2014/main" id="{932B5571-471B-E3CA-021B-81C6B427E90A}"/>
              </a:ext>
            </a:extLst>
          </p:cNvPr>
          <p:cNvSpPr txBox="1"/>
          <p:nvPr/>
        </p:nvSpPr>
        <p:spPr>
          <a:xfrm>
            <a:off x="10105716" y="1116365"/>
            <a:ext cx="1802221" cy="473317"/>
          </a:xfrm>
          <a:prstGeom prst="rect">
            <a:avLst/>
          </a:prstGeom>
          <a:noFill/>
          <a:ln>
            <a:noFill/>
          </a:ln>
          <a:effectLst/>
        </p:spPr>
        <p:txBody>
          <a:bodyPr spcFirstLastPara="0" vert="horz" wrap="square" lIns="10160" tIns="10160" rIns="10160" bIns="10160" numCol="1" spcCol="1270" anchor="ctr" anchorCtr="0">
            <a:noAutofit/>
          </a:bodyPr>
          <a:lstStyle/>
          <a:p>
            <a:pPr defTabSz="685800">
              <a:lnSpc>
                <a:spcPct val="90000"/>
              </a:lnSpc>
              <a:spcBef>
                <a:spcPct val="50000"/>
              </a:spcBef>
              <a:spcAft>
                <a:spcPct val="35000"/>
              </a:spcAft>
              <a:defRPr/>
            </a:pPr>
            <a:r>
              <a:rPr lang="en-US" sz="2400" b="1" dirty="0">
                <a:solidFill>
                  <a:srgbClr val="FFC000"/>
                </a:solidFill>
                <a:latin typeface="Calibri" panose="020F0502020204030204"/>
                <a:cs typeface="Calibri" pitchFamily="34" charset="0"/>
              </a:rPr>
              <a:t>Primary Years Programme</a:t>
            </a:r>
          </a:p>
        </p:txBody>
      </p:sp>
      <p:sp>
        <p:nvSpPr>
          <p:cNvPr id="156" name="TextBox 155">
            <a:extLst>
              <a:ext uri="{FF2B5EF4-FFF2-40B4-BE49-F238E27FC236}">
                <a16:creationId xmlns:a16="http://schemas.microsoft.com/office/drawing/2014/main" id="{7BFDC431-9485-5D18-C959-10C1FF7D157C}"/>
              </a:ext>
            </a:extLst>
          </p:cNvPr>
          <p:cNvSpPr txBox="1"/>
          <p:nvPr/>
        </p:nvSpPr>
        <p:spPr>
          <a:xfrm>
            <a:off x="10200324" y="2510584"/>
            <a:ext cx="1707613" cy="574453"/>
          </a:xfrm>
          <a:prstGeom prst="rect">
            <a:avLst/>
          </a:prstGeom>
          <a:noFill/>
          <a:ln>
            <a:noFill/>
          </a:ln>
          <a:effectLst/>
        </p:spPr>
        <p:txBody>
          <a:bodyPr spcFirstLastPara="0" vert="horz" wrap="square" lIns="10160" tIns="10160" rIns="10160" bIns="10160" numCol="1" spcCol="1270" anchor="ctr" anchorCtr="0">
            <a:noAutofit/>
          </a:bodyPr>
          <a:lstStyle/>
          <a:p>
            <a:pPr defTabSz="685800">
              <a:lnSpc>
                <a:spcPct val="90000"/>
              </a:lnSpc>
              <a:spcBef>
                <a:spcPct val="50000"/>
              </a:spcBef>
              <a:spcAft>
                <a:spcPct val="35000"/>
              </a:spcAft>
              <a:defRPr/>
            </a:pPr>
            <a:r>
              <a:rPr lang="en-US" sz="2400" b="1" dirty="0">
                <a:solidFill>
                  <a:srgbClr val="F14124"/>
                </a:solidFill>
                <a:latin typeface="Calibri" panose="020F0502020204030204"/>
                <a:cs typeface="Calibri" pitchFamily="34" charset="0"/>
              </a:rPr>
              <a:t>Middle Years Programme</a:t>
            </a:r>
          </a:p>
        </p:txBody>
      </p:sp>
      <p:pic>
        <p:nvPicPr>
          <p:cNvPr id="2" name="Audio 1">
            <a:hlinkClick r:id="" action="ppaction://media"/>
            <a:extLst>
              <a:ext uri="{FF2B5EF4-FFF2-40B4-BE49-F238E27FC236}">
                <a16:creationId xmlns:a16="http://schemas.microsoft.com/office/drawing/2014/main" id="{A824E705-F1CF-42CB-9D0F-E71508F5B3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A9D2541C-A1C0-45C1-FBEB-C4CAB15A78FD}"/>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3327520712"/>
      </p:ext>
    </p:extLst>
  </p:cSld>
  <p:clrMapOvr>
    <a:masterClrMapping/>
  </p:clrMapOvr>
  <mc:AlternateContent xmlns:mc="http://schemas.openxmlformats.org/markup-compatibility/2006" xmlns:p14="http://schemas.microsoft.com/office/powerpoint/2010/main">
    <mc:Choice Requires="p14">
      <p:transition spd="slow" p14:dur="2000" advTm="100180"/>
    </mc:Choice>
    <mc:Fallback xmlns="">
      <p:transition spd="slow" advTm="10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B62B2B-7DFE-C7C3-1705-CE26E07A7D52}"/>
              </a:ext>
            </a:extLst>
          </p:cNvPr>
          <p:cNvSpPr txBox="1"/>
          <p:nvPr/>
        </p:nvSpPr>
        <p:spPr>
          <a:xfrm>
            <a:off x="1137919" y="204385"/>
            <a:ext cx="9916162" cy="707886"/>
          </a:xfrm>
          <a:prstGeom prst="rect">
            <a:avLst/>
          </a:prstGeom>
          <a:noFill/>
        </p:spPr>
        <p:txBody>
          <a:bodyPr wrap="square">
            <a:spAutoFit/>
          </a:bodyPr>
          <a:lstStyle/>
          <a:p>
            <a:pPr defTabSz="457200">
              <a:defRPr/>
            </a:pP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Approaches to teaching in </a:t>
            </a:r>
            <a:r>
              <a:rPr lang="en-US" sz="4000" b="1" dirty="0">
                <a:solidFill>
                  <a:srgbClr val="DB6F03"/>
                </a:solidFill>
                <a:latin typeface="Calibri" panose="020F0502020204030204" pitchFamily="34" charset="0"/>
                <a:ea typeface="Calibri" panose="020F0502020204030204" pitchFamily="34" charset="0"/>
                <a:cs typeface="Calibri" panose="020F0502020204030204" pitchFamily="34" charset="0"/>
              </a:rPr>
              <a:t>all</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IB programmes </a:t>
            </a:r>
          </a:p>
        </p:txBody>
      </p:sp>
      <p:grpSp>
        <p:nvGrpSpPr>
          <p:cNvPr id="32" name="Group 31">
            <a:extLst>
              <a:ext uri="{FF2B5EF4-FFF2-40B4-BE49-F238E27FC236}">
                <a16:creationId xmlns:a16="http://schemas.microsoft.com/office/drawing/2014/main" id="{2C8EDB76-F212-F5F8-F2CF-69583B0E437D}"/>
              </a:ext>
            </a:extLst>
          </p:cNvPr>
          <p:cNvGrpSpPr/>
          <p:nvPr/>
        </p:nvGrpSpPr>
        <p:grpSpPr>
          <a:xfrm>
            <a:off x="539631" y="1535481"/>
            <a:ext cx="3864553" cy="1371600"/>
            <a:chOff x="539631" y="1535481"/>
            <a:chExt cx="3864553" cy="1371600"/>
          </a:xfrm>
        </p:grpSpPr>
        <p:sp>
          <p:nvSpPr>
            <p:cNvPr id="6" name="Rectangle 5">
              <a:extLst>
                <a:ext uri="{FF2B5EF4-FFF2-40B4-BE49-F238E27FC236}">
                  <a16:creationId xmlns:a16="http://schemas.microsoft.com/office/drawing/2014/main" id="{964291FD-A4BD-D753-A804-6187801A61CA}"/>
                </a:ext>
              </a:extLst>
            </p:cNvPr>
            <p:cNvSpPr/>
            <p:nvPr/>
          </p:nvSpPr>
          <p:spPr>
            <a:xfrm>
              <a:off x="539631" y="1535481"/>
              <a:ext cx="914400" cy="1371600"/>
            </a:xfrm>
            <a:prstGeom prst="rect">
              <a:avLst/>
            </a:prstGeom>
            <a:blipFill>
              <a:blip r:embed="rId5">
                <a:extLst>
                  <a:ext uri="{28A0092B-C50C-407E-A947-70E740481C1C}">
                    <a14:useLocalDpi xmlns:a14="http://schemas.microsoft.com/office/drawing/2010/main" val="0"/>
                  </a:ext>
                </a:extLst>
              </a:blip>
              <a:srcRect/>
              <a:stretch>
                <a:fillRect l="-63000" r="-6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TextBox 13">
              <a:extLst>
                <a:ext uri="{FF2B5EF4-FFF2-40B4-BE49-F238E27FC236}">
                  <a16:creationId xmlns:a16="http://schemas.microsoft.com/office/drawing/2014/main" id="{7F32ED8E-96EE-CD6D-C195-FF263DE539CB}"/>
                </a:ext>
              </a:extLst>
            </p:cNvPr>
            <p:cNvSpPr txBox="1"/>
            <p:nvPr/>
          </p:nvSpPr>
          <p:spPr>
            <a:xfrm>
              <a:off x="1637546" y="1827056"/>
              <a:ext cx="2766638" cy="523220"/>
            </a:xfrm>
            <a:prstGeom prst="rect">
              <a:avLst/>
            </a:prstGeom>
            <a:noFill/>
          </p:spPr>
          <p:txBody>
            <a:bodyPr wrap="square">
              <a:spAutoFit/>
            </a:bodyPr>
            <a:lstStyle/>
            <a:p>
              <a:pPr defTabSz="342900">
                <a:defRPr/>
              </a:pPr>
              <a:r>
                <a:rPr lang="en-US" sz="2800" dirty="0">
                  <a:solidFill>
                    <a:srgbClr val="002060"/>
                  </a:solidFill>
                  <a:cs typeface="Arial" panose="020B0604020202020204" pitchFamily="34" charset="0"/>
                </a:rPr>
                <a:t>Based on </a:t>
              </a:r>
              <a:r>
                <a:rPr lang="en-US" sz="2800" b="1" dirty="0">
                  <a:solidFill>
                    <a:srgbClr val="002060"/>
                  </a:solidFill>
                  <a:cs typeface="Arial" panose="020B0604020202020204" pitchFamily="34" charset="0"/>
                </a:rPr>
                <a:t>inquiry</a:t>
              </a:r>
              <a:endParaRPr lang="en-US" sz="2800" dirty="0">
                <a:solidFill>
                  <a:srgbClr val="002060"/>
                </a:solidFill>
                <a:cs typeface="Arial" panose="020B0604020202020204" pitchFamily="34" charset="0"/>
              </a:endParaRPr>
            </a:p>
          </p:txBody>
        </p:sp>
      </p:grpSp>
      <p:grpSp>
        <p:nvGrpSpPr>
          <p:cNvPr id="33" name="Group 32">
            <a:extLst>
              <a:ext uri="{FF2B5EF4-FFF2-40B4-BE49-F238E27FC236}">
                <a16:creationId xmlns:a16="http://schemas.microsoft.com/office/drawing/2014/main" id="{CDB2A90B-FE2D-7CF8-02BF-BF2EA2C63AF3}"/>
              </a:ext>
            </a:extLst>
          </p:cNvPr>
          <p:cNvGrpSpPr/>
          <p:nvPr/>
        </p:nvGrpSpPr>
        <p:grpSpPr>
          <a:xfrm>
            <a:off x="539630" y="3196270"/>
            <a:ext cx="4698455" cy="1371600"/>
            <a:chOff x="539630" y="3196270"/>
            <a:chExt cx="4698455" cy="1371600"/>
          </a:xfrm>
        </p:grpSpPr>
        <p:sp>
          <p:nvSpPr>
            <p:cNvPr id="7" name="Rectangle 6">
              <a:extLst>
                <a:ext uri="{FF2B5EF4-FFF2-40B4-BE49-F238E27FC236}">
                  <a16:creationId xmlns:a16="http://schemas.microsoft.com/office/drawing/2014/main" id="{B363EA30-22A5-8CC9-A10C-240E842F705E}"/>
                </a:ext>
              </a:extLst>
            </p:cNvPr>
            <p:cNvSpPr/>
            <p:nvPr/>
          </p:nvSpPr>
          <p:spPr>
            <a:xfrm>
              <a:off x="539630" y="3196270"/>
              <a:ext cx="914400" cy="1371600"/>
            </a:xfrm>
            <a:prstGeom prst="rect">
              <a:avLst/>
            </a:prstGeom>
            <a:blipFill>
              <a:blip r:embed="rId6">
                <a:extLst>
                  <a:ext uri="{28A0092B-C50C-407E-A947-70E740481C1C}">
                    <a14:useLocalDpi xmlns:a14="http://schemas.microsoft.com/office/drawing/2010/main" val="0"/>
                  </a:ext>
                </a:extLst>
              </a:blip>
              <a:srcRect/>
              <a:stretch>
                <a:fillRect l="-70000" r="-70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6" name="TextBox 15">
              <a:extLst>
                <a:ext uri="{FF2B5EF4-FFF2-40B4-BE49-F238E27FC236}">
                  <a16:creationId xmlns:a16="http://schemas.microsoft.com/office/drawing/2014/main" id="{5F188F56-BA79-2A77-847C-5C823D68F3F3}"/>
                </a:ext>
              </a:extLst>
            </p:cNvPr>
            <p:cNvSpPr txBox="1"/>
            <p:nvPr/>
          </p:nvSpPr>
          <p:spPr>
            <a:xfrm>
              <a:off x="1668808" y="3344349"/>
              <a:ext cx="3569277" cy="954107"/>
            </a:xfrm>
            <a:prstGeom prst="rect">
              <a:avLst/>
            </a:prstGeom>
            <a:noFill/>
          </p:spPr>
          <p:txBody>
            <a:bodyPr wrap="square">
              <a:spAutoFit/>
            </a:bodyPr>
            <a:lstStyle/>
            <a:p>
              <a:pPr defTabSz="342900">
                <a:defRPr/>
              </a:pPr>
              <a:r>
                <a:rPr lang="en-US" sz="2800" dirty="0">
                  <a:solidFill>
                    <a:srgbClr val="002060"/>
                  </a:solidFill>
                  <a:cs typeface="Arial" panose="020B0604020202020204" pitchFamily="34" charset="0"/>
                </a:rPr>
                <a:t>Focused on </a:t>
              </a:r>
              <a:r>
                <a:rPr lang="en-US" sz="2800" b="1" dirty="0">
                  <a:solidFill>
                    <a:srgbClr val="002060"/>
                  </a:solidFill>
                  <a:cs typeface="Arial" panose="020B0604020202020204" pitchFamily="34" charset="0"/>
                </a:rPr>
                <a:t>conceptual understanding</a:t>
              </a:r>
              <a:endParaRPr lang="en-US" sz="2800" dirty="0">
                <a:solidFill>
                  <a:srgbClr val="002060"/>
                </a:solidFill>
                <a:cs typeface="Arial" panose="020B0604020202020204" pitchFamily="34" charset="0"/>
              </a:endParaRPr>
            </a:p>
          </p:txBody>
        </p:sp>
      </p:grpSp>
      <p:grpSp>
        <p:nvGrpSpPr>
          <p:cNvPr id="34" name="Group 33">
            <a:extLst>
              <a:ext uri="{FF2B5EF4-FFF2-40B4-BE49-F238E27FC236}">
                <a16:creationId xmlns:a16="http://schemas.microsoft.com/office/drawing/2014/main" id="{C22743C9-54D2-F658-B6B0-312459E06F3F}"/>
              </a:ext>
            </a:extLst>
          </p:cNvPr>
          <p:cNvGrpSpPr/>
          <p:nvPr/>
        </p:nvGrpSpPr>
        <p:grpSpPr>
          <a:xfrm>
            <a:off x="539630" y="5002645"/>
            <a:ext cx="4441370" cy="1371600"/>
            <a:chOff x="539629" y="5073765"/>
            <a:chExt cx="4441370" cy="1371600"/>
          </a:xfrm>
        </p:grpSpPr>
        <p:sp>
          <p:nvSpPr>
            <p:cNvPr id="8" name="Rectangle 7">
              <a:extLst>
                <a:ext uri="{FF2B5EF4-FFF2-40B4-BE49-F238E27FC236}">
                  <a16:creationId xmlns:a16="http://schemas.microsoft.com/office/drawing/2014/main" id="{A66C8FD0-70C4-0618-ECEC-3EE7A6B1D466}"/>
                </a:ext>
              </a:extLst>
            </p:cNvPr>
            <p:cNvSpPr/>
            <p:nvPr/>
          </p:nvSpPr>
          <p:spPr>
            <a:xfrm>
              <a:off x="539629" y="5073765"/>
              <a:ext cx="891773" cy="1371600"/>
            </a:xfrm>
            <a:prstGeom prst="rect">
              <a:avLst/>
            </a:prstGeom>
            <a:blipFill>
              <a:blip r:embed="rId7">
                <a:extLst>
                  <a:ext uri="{28A0092B-C50C-407E-A947-70E740481C1C}">
                    <a14:useLocalDpi xmlns:a14="http://schemas.microsoft.com/office/drawing/2010/main" val="0"/>
                  </a:ext>
                </a:extLst>
              </a:blip>
              <a:srcRect/>
              <a:stretch>
                <a:fillRect l="-50000" r="-50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8" name="TextBox 17">
              <a:extLst>
                <a:ext uri="{FF2B5EF4-FFF2-40B4-BE49-F238E27FC236}">
                  <a16:creationId xmlns:a16="http://schemas.microsoft.com/office/drawing/2014/main" id="{7A989719-7F4C-400A-0F47-67FFF0E40827}"/>
                </a:ext>
              </a:extLst>
            </p:cNvPr>
            <p:cNvSpPr txBox="1"/>
            <p:nvPr/>
          </p:nvSpPr>
          <p:spPr>
            <a:xfrm>
              <a:off x="1682307" y="5299150"/>
              <a:ext cx="3298692" cy="954107"/>
            </a:xfrm>
            <a:prstGeom prst="rect">
              <a:avLst/>
            </a:prstGeom>
            <a:noFill/>
          </p:spPr>
          <p:txBody>
            <a:bodyPr wrap="square">
              <a:spAutoFit/>
            </a:bodyPr>
            <a:lstStyle/>
            <a:p>
              <a:pPr defTabSz="342900">
                <a:defRPr/>
              </a:pPr>
              <a:r>
                <a:rPr lang="en-US" sz="2800" dirty="0">
                  <a:solidFill>
                    <a:srgbClr val="002060"/>
                  </a:solidFill>
                  <a:cs typeface="Arial" panose="020B0604020202020204" pitchFamily="34" charset="0"/>
                </a:rPr>
                <a:t>Developed in </a:t>
              </a:r>
              <a:r>
                <a:rPr lang="en-US" sz="2800" b="1" dirty="0">
                  <a:solidFill>
                    <a:srgbClr val="002060"/>
                  </a:solidFill>
                  <a:cs typeface="Arial" panose="020B0604020202020204" pitchFamily="34" charset="0"/>
                </a:rPr>
                <a:t>local and global contexts</a:t>
              </a:r>
              <a:endParaRPr lang="en-US" sz="2800" dirty="0">
                <a:solidFill>
                  <a:srgbClr val="002060"/>
                </a:solidFill>
                <a:cs typeface="Arial" panose="020B0604020202020204" pitchFamily="34" charset="0"/>
              </a:endParaRPr>
            </a:p>
          </p:txBody>
        </p:sp>
      </p:grpSp>
      <p:grpSp>
        <p:nvGrpSpPr>
          <p:cNvPr id="35" name="Group 34">
            <a:extLst>
              <a:ext uri="{FF2B5EF4-FFF2-40B4-BE49-F238E27FC236}">
                <a16:creationId xmlns:a16="http://schemas.microsoft.com/office/drawing/2014/main" id="{DF6D0400-BD13-89F4-D1D8-A625E98671EB}"/>
              </a:ext>
            </a:extLst>
          </p:cNvPr>
          <p:cNvGrpSpPr/>
          <p:nvPr/>
        </p:nvGrpSpPr>
        <p:grpSpPr>
          <a:xfrm>
            <a:off x="5634481" y="1389603"/>
            <a:ext cx="5882270" cy="1371600"/>
            <a:chOff x="5634481" y="1389603"/>
            <a:chExt cx="5882270" cy="1371600"/>
          </a:xfrm>
        </p:grpSpPr>
        <p:sp>
          <p:nvSpPr>
            <p:cNvPr id="9" name="Rectangle 8">
              <a:extLst>
                <a:ext uri="{FF2B5EF4-FFF2-40B4-BE49-F238E27FC236}">
                  <a16:creationId xmlns:a16="http://schemas.microsoft.com/office/drawing/2014/main" id="{E6804780-E404-9F93-463D-F23BA9481775}"/>
                </a:ext>
              </a:extLst>
            </p:cNvPr>
            <p:cNvSpPr/>
            <p:nvPr/>
          </p:nvSpPr>
          <p:spPr>
            <a:xfrm>
              <a:off x="5634481" y="1389603"/>
              <a:ext cx="914400" cy="1371600"/>
            </a:xfrm>
            <a:prstGeom prst="rect">
              <a:avLst/>
            </a:prstGeom>
            <a:blipFill>
              <a:blip r:embed="rId8">
                <a:extLst>
                  <a:ext uri="{28A0092B-C50C-407E-A947-70E740481C1C}">
                    <a14:useLocalDpi xmlns:a14="http://schemas.microsoft.com/office/drawing/2010/main" val="0"/>
                  </a:ext>
                </a:extLst>
              </a:blip>
              <a:srcRect/>
              <a:stretch>
                <a:fillRect l="-43000" r="-4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0" name="TextBox 19">
              <a:extLst>
                <a:ext uri="{FF2B5EF4-FFF2-40B4-BE49-F238E27FC236}">
                  <a16:creationId xmlns:a16="http://schemas.microsoft.com/office/drawing/2014/main" id="{446EB13D-37CF-E7AF-CB9C-B22179144701}"/>
                </a:ext>
              </a:extLst>
            </p:cNvPr>
            <p:cNvSpPr txBox="1"/>
            <p:nvPr/>
          </p:nvSpPr>
          <p:spPr>
            <a:xfrm>
              <a:off x="6763659" y="1504689"/>
              <a:ext cx="4753092" cy="954107"/>
            </a:xfrm>
            <a:prstGeom prst="rect">
              <a:avLst/>
            </a:prstGeom>
            <a:noFill/>
          </p:spPr>
          <p:txBody>
            <a:bodyPr wrap="square">
              <a:spAutoFit/>
            </a:bodyPr>
            <a:lstStyle/>
            <a:p>
              <a:pPr defTabSz="342900">
                <a:defRPr/>
              </a:pPr>
              <a:r>
                <a:rPr lang="en-US" sz="2800" dirty="0">
                  <a:solidFill>
                    <a:srgbClr val="002060"/>
                  </a:solidFill>
                  <a:cs typeface="Arial" panose="020B0604020202020204" pitchFamily="34" charset="0"/>
                </a:rPr>
                <a:t>Focused on effective </a:t>
              </a:r>
              <a:r>
                <a:rPr lang="en-US" sz="2800" b="1" dirty="0">
                  <a:solidFill>
                    <a:srgbClr val="002060"/>
                  </a:solidFill>
                  <a:cs typeface="Arial" panose="020B0604020202020204" pitchFamily="34" charset="0"/>
                </a:rPr>
                <a:t>teamwork and collaboration</a:t>
              </a:r>
            </a:p>
          </p:txBody>
        </p:sp>
      </p:grpSp>
      <p:grpSp>
        <p:nvGrpSpPr>
          <p:cNvPr id="38" name="Group 37">
            <a:extLst>
              <a:ext uri="{FF2B5EF4-FFF2-40B4-BE49-F238E27FC236}">
                <a16:creationId xmlns:a16="http://schemas.microsoft.com/office/drawing/2014/main" id="{52F2A02E-8C42-60A3-2935-2A5C50271378}"/>
              </a:ext>
            </a:extLst>
          </p:cNvPr>
          <p:cNvGrpSpPr/>
          <p:nvPr/>
        </p:nvGrpSpPr>
        <p:grpSpPr>
          <a:xfrm>
            <a:off x="5634481" y="3135602"/>
            <a:ext cx="5469488" cy="1371600"/>
            <a:chOff x="5634481" y="3135602"/>
            <a:chExt cx="5469488" cy="1371600"/>
          </a:xfrm>
        </p:grpSpPr>
        <p:sp>
          <p:nvSpPr>
            <p:cNvPr id="12" name="TextBox 11">
              <a:extLst>
                <a:ext uri="{FF2B5EF4-FFF2-40B4-BE49-F238E27FC236}">
                  <a16:creationId xmlns:a16="http://schemas.microsoft.com/office/drawing/2014/main" id="{97E3209F-A32D-2686-607A-B0B4487B24E8}"/>
                </a:ext>
              </a:extLst>
            </p:cNvPr>
            <p:cNvSpPr txBox="1"/>
            <p:nvPr/>
          </p:nvSpPr>
          <p:spPr>
            <a:xfrm>
              <a:off x="6763659" y="3344349"/>
              <a:ext cx="4340310" cy="954107"/>
            </a:xfrm>
            <a:prstGeom prst="rect">
              <a:avLst/>
            </a:prstGeom>
            <a:noFill/>
          </p:spPr>
          <p:txBody>
            <a:bodyPr wrap="square">
              <a:spAutoFit/>
            </a:bodyPr>
            <a:lstStyle/>
            <a:p>
              <a:pPr defTabSz="342900">
                <a:defRPr/>
              </a:pPr>
              <a:r>
                <a:rPr lang="en-US" sz="2800" dirty="0">
                  <a:solidFill>
                    <a:srgbClr val="002060"/>
                  </a:solidFill>
                  <a:cs typeface="Arial" panose="020B0604020202020204" pitchFamily="34" charset="0"/>
                </a:rPr>
                <a:t>Informed by </a:t>
              </a:r>
              <a:r>
                <a:rPr lang="en-US" sz="2800" b="1" dirty="0">
                  <a:solidFill>
                    <a:srgbClr val="002060"/>
                  </a:solidFill>
                  <a:cs typeface="Arial" panose="020B0604020202020204" pitchFamily="34" charset="0"/>
                </a:rPr>
                <a:t>assessment</a:t>
              </a:r>
              <a:r>
                <a:rPr lang="en-US" sz="2800" dirty="0">
                  <a:solidFill>
                    <a:srgbClr val="002060"/>
                  </a:solidFill>
                  <a:cs typeface="Arial" panose="020B0604020202020204" pitchFamily="34" charset="0"/>
                </a:rPr>
                <a:t> </a:t>
              </a:r>
            </a:p>
            <a:p>
              <a:pPr defTabSz="342900">
                <a:defRPr/>
              </a:pPr>
              <a:r>
                <a:rPr lang="en-US" sz="2800" dirty="0">
                  <a:solidFill>
                    <a:srgbClr val="002060"/>
                  </a:solidFill>
                  <a:cs typeface="Arial" panose="020B0604020202020204" pitchFamily="34" charset="0"/>
                </a:rPr>
                <a:t>(formative and summative).</a:t>
              </a:r>
            </a:p>
          </p:txBody>
        </p:sp>
        <p:sp>
          <p:nvSpPr>
            <p:cNvPr id="11" name="Rectangle 10">
              <a:extLst>
                <a:ext uri="{FF2B5EF4-FFF2-40B4-BE49-F238E27FC236}">
                  <a16:creationId xmlns:a16="http://schemas.microsoft.com/office/drawing/2014/main" id="{588256D9-1429-5828-494D-75B304F80060}"/>
                </a:ext>
              </a:extLst>
            </p:cNvPr>
            <p:cNvSpPr/>
            <p:nvPr/>
          </p:nvSpPr>
          <p:spPr>
            <a:xfrm>
              <a:off x="5634481" y="3135602"/>
              <a:ext cx="914400" cy="1371600"/>
            </a:xfrm>
            <a:prstGeom prst="rect">
              <a:avLst/>
            </a:prstGeom>
            <a:blipFill>
              <a:blip r:embed="rId9">
                <a:extLst>
                  <a:ext uri="{28A0092B-C50C-407E-A947-70E740481C1C}">
                    <a14:useLocalDpi xmlns:a14="http://schemas.microsoft.com/office/drawing/2010/main" val="0"/>
                  </a:ext>
                </a:extLst>
              </a:blip>
              <a:srcRect/>
              <a:stretch>
                <a:fillRect l="-83000" r="-83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grpSp>
        <p:nvGrpSpPr>
          <p:cNvPr id="39" name="Group 38">
            <a:extLst>
              <a:ext uri="{FF2B5EF4-FFF2-40B4-BE49-F238E27FC236}">
                <a16:creationId xmlns:a16="http://schemas.microsoft.com/office/drawing/2014/main" id="{24DEA344-AC64-25B4-3199-68EEB8F805F4}"/>
              </a:ext>
            </a:extLst>
          </p:cNvPr>
          <p:cNvGrpSpPr/>
          <p:nvPr/>
        </p:nvGrpSpPr>
        <p:grpSpPr>
          <a:xfrm>
            <a:off x="5634481" y="5073765"/>
            <a:ext cx="6191759" cy="1371600"/>
            <a:chOff x="5634481" y="5073765"/>
            <a:chExt cx="6191759" cy="1371600"/>
          </a:xfrm>
        </p:grpSpPr>
        <p:sp>
          <p:nvSpPr>
            <p:cNvPr id="10" name="Rectangle 9">
              <a:extLst>
                <a:ext uri="{FF2B5EF4-FFF2-40B4-BE49-F238E27FC236}">
                  <a16:creationId xmlns:a16="http://schemas.microsoft.com/office/drawing/2014/main" id="{FD5C339D-F183-A991-F61C-1798A53AC713}"/>
                </a:ext>
              </a:extLst>
            </p:cNvPr>
            <p:cNvSpPr/>
            <p:nvPr/>
          </p:nvSpPr>
          <p:spPr>
            <a:xfrm>
              <a:off x="5634481" y="5073765"/>
              <a:ext cx="914400" cy="1371600"/>
            </a:xfrm>
            <a:prstGeom prst="rect">
              <a:avLst/>
            </a:prstGeom>
            <a:blipFill>
              <a:blip r:embed="rId10">
                <a:extLst>
                  <a:ext uri="{28A0092B-C50C-407E-A947-70E740481C1C}">
                    <a14:useLocalDpi xmlns:a14="http://schemas.microsoft.com/office/drawing/2010/main" val="0"/>
                  </a:ext>
                </a:extLst>
              </a:blip>
              <a:srcRect/>
              <a:stretch>
                <a:fillRect l="-63000" r="-6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22" name="TextBox 21">
              <a:extLst>
                <a:ext uri="{FF2B5EF4-FFF2-40B4-BE49-F238E27FC236}">
                  <a16:creationId xmlns:a16="http://schemas.microsoft.com/office/drawing/2014/main" id="{8AEA153B-F04B-B580-2432-9B97C352B4FE}"/>
                </a:ext>
              </a:extLst>
            </p:cNvPr>
            <p:cNvSpPr txBox="1"/>
            <p:nvPr/>
          </p:nvSpPr>
          <p:spPr>
            <a:xfrm>
              <a:off x="6763659" y="5288990"/>
              <a:ext cx="5062581" cy="954107"/>
            </a:xfrm>
            <a:prstGeom prst="rect">
              <a:avLst/>
            </a:prstGeom>
            <a:noFill/>
          </p:spPr>
          <p:txBody>
            <a:bodyPr wrap="square">
              <a:spAutoFit/>
            </a:bodyPr>
            <a:lstStyle/>
            <a:p>
              <a:pPr defTabSz="342900">
                <a:defRPr/>
              </a:pPr>
              <a:r>
                <a:rPr lang="en-US" sz="2800" b="1" dirty="0">
                  <a:solidFill>
                    <a:srgbClr val="002060"/>
                  </a:solidFill>
                  <a:cs typeface="Arial" panose="020B0604020202020204" pitchFamily="34" charset="0"/>
                </a:rPr>
                <a:t>Differentiated</a:t>
              </a:r>
              <a:r>
                <a:rPr lang="en-US" sz="2800" dirty="0">
                  <a:solidFill>
                    <a:srgbClr val="002060"/>
                  </a:solidFill>
                  <a:cs typeface="Arial" panose="020B0604020202020204" pitchFamily="34" charset="0"/>
                </a:rPr>
                <a:t> to meet the needs of all learners</a:t>
              </a:r>
            </a:p>
          </p:txBody>
        </p:sp>
      </p:grpSp>
      <p:pic>
        <p:nvPicPr>
          <p:cNvPr id="2" name="Audio 1">
            <a:hlinkClick r:id="" action="ppaction://media"/>
            <a:extLst>
              <a:ext uri="{FF2B5EF4-FFF2-40B4-BE49-F238E27FC236}">
                <a16:creationId xmlns:a16="http://schemas.microsoft.com/office/drawing/2014/main" id="{70F87859-816E-4C72-AC02-D6E89E42B7A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44D51F69-DF13-BEA0-EF43-E3E8B5903E24}"/>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837893917"/>
      </p:ext>
    </p:extLst>
  </p:cSld>
  <p:clrMapOvr>
    <a:masterClrMapping/>
  </p:clrMapOvr>
  <mc:AlternateContent xmlns:mc="http://schemas.openxmlformats.org/markup-compatibility/2006" xmlns:p14="http://schemas.microsoft.com/office/powerpoint/2010/main">
    <mc:Choice Requires="p14">
      <p:transition spd="slow" p14:dur="2000" advTm="92727"/>
    </mc:Choice>
    <mc:Fallback xmlns="">
      <p:transition spd="slow" advTm="9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073619-F526-E8D5-3EE4-56B0900D68AB}"/>
              </a:ext>
            </a:extLst>
          </p:cNvPr>
          <p:cNvGraphicFramePr>
            <a:graphicFrameLocks noGrp="1"/>
          </p:cNvGraphicFramePr>
          <p:nvPr>
            <p:extLst>
              <p:ext uri="{D42A27DB-BD31-4B8C-83A1-F6EECF244321}">
                <p14:modId xmlns:p14="http://schemas.microsoft.com/office/powerpoint/2010/main" val="1925845644"/>
              </p:ext>
            </p:extLst>
          </p:nvPr>
        </p:nvGraphicFramePr>
        <p:xfrm>
          <a:off x="289560" y="801745"/>
          <a:ext cx="11612880" cy="5669282"/>
        </p:xfrm>
        <a:graphic>
          <a:graphicData uri="http://schemas.openxmlformats.org/drawingml/2006/table">
            <a:tbl>
              <a:tblPr firstRow="1" bandRow="1"/>
              <a:tblGrid>
                <a:gridCol w="5494532">
                  <a:extLst>
                    <a:ext uri="{9D8B030D-6E8A-4147-A177-3AD203B41FA5}">
                      <a16:colId xmlns:a16="http://schemas.microsoft.com/office/drawing/2014/main" val="1108086093"/>
                    </a:ext>
                  </a:extLst>
                </a:gridCol>
                <a:gridCol w="6118348">
                  <a:extLst>
                    <a:ext uri="{9D8B030D-6E8A-4147-A177-3AD203B41FA5}">
                      <a16:colId xmlns:a16="http://schemas.microsoft.com/office/drawing/2014/main" val="2131049248"/>
                    </a:ext>
                  </a:extLst>
                </a:gridCol>
              </a:tblGrid>
              <a:tr h="40718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MYP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1412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n-lt"/>
                          <a:ea typeface="+mn-ea"/>
                          <a:cs typeface="+mn-cs"/>
                        </a:rPr>
                        <a:t>DP</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3ADBB"/>
                    </a:solidFill>
                  </a:tcPr>
                </a:tc>
                <a:extLst>
                  <a:ext uri="{0D108BD9-81ED-4DB2-BD59-A6C34878D82A}">
                    <a16:rowId xmlns:a16="http://schemas.microsoft.com/office/drawing/2014/main" val="2685969197"/>
                  </a:ext>
                </a:extLst>
              </a:tr>
              <a:tr h="720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000" b="0" dirty="0">
                        <a:solidFill>
                          <a:srgbClr val="002060"/>
                        </a:solidFill>
                      </a:endParaRPr>
                    </a:p>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922850"/>
                  </a:ext>
                </a:extLst>
              </a:tr>
              <a:tr h="720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000" b="0" dirty="0">
                        <a:solidFill>
                          <a:srgbClr val="002060"/>
                        </a:solidFill>
                      </a:endParaRPr>
                    </a:p>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6211797"/>
                  </a:ext>
                </a:extLst>
              </a:tr>
              <a:tr h="720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000" b="0" dirty="0">
                        <a:solidFill>
                          <a:srgbClr val="002060"/>
                        </a:solidFill>
                      </a:endParaRPr>
                    </a:p>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1627626"/>
                  </a:ext>
                </a:extLst>
              </a:tr>
              <a:tr h="13468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000" b="0" dirty="0">
                        <a:solidFill>
                          <a:srgbClr val="002060"/>
                        </a:solidFill>
                      </a:endParaRPr>
                    </a:p>
                    <a:p>
                      <a:endParaRPr lang="en-US" sz="2000" b="0" dirty="0">
                        <a:solidFill>
                          <a:srgbClr val="002060"/>
                        </a:solidFill>
                      </a:endParaRPr>
                    </a:p>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3862546"/>
                  </a:ext>
                </a:extLst>
              </a:tr>
              <a:tr h="7204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2000" b="0" dirty="0">
                        <a:solidFill>
                          <a:srgbClr val="002060"/>
                        </a:solidFill>
                      </a:endParaRPr>
                    </a:p>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663696"/>
                  </a:ext>
                </a:extLst>
              </a:tr>
              <a:tr h="103362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0" dirty="0">
                        <a:solidFill>
                          <a:srgbClr val="00206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0" dirty="0">
                        <a:solidFill>
                          <a:srgbClr val="002060"/>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3155958"/>
                  </a:ext>
                </a:extLst>
              </a:tr>
            </a:tbl>
          </a:graphicData>
        </a:graphic>
      </p:graphicFrame>
      <p:sp>
        <p:nvSpPr>
          <p:cNvPr id="4" name="TextBox 3">
            <a:extLst>
              <a:ext uri="{FF2B5EF4-FFF2-40B4-BE49-F238E27FC236}">
                <a16:creationId xmlns:a16="http://schemas.microsoft.com/office/drawing/2014/main" id="{DEA5D095-7F86-3A77-E629-7D218BA19D1A}"/>
              </a:ext>
            </a:extLst>
          </p:cNvPr>
          <p:cNvSpPr txBox="1"/>
          <p:nvPr/>
        </p:nvSpPr>
        <p:spPr>
          <a:xfrm>
            <a:off x="3362959" y="32958"/>
            <a:ext cx="4958081" cy="646331"/>
          </a:xfrm>
          <a:prstGeom prst="rect">
            <a:avLst/>
          </a:prstGeom>
          <a:noFill/>
        </p:spPr>
        <p:txBody>
          <a:bodyPr wrap="square">
            <a:spAutoFit/>
          </a:bodyPr>
          <a:lstStyle/>
          <a:p>
            <a:pPr defTabSz="457200">
              <a:defRPr/>
            </a:pP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Aims  of mathematics</a:t>
            </a:r>
          </a:p>
        </p:txBody>
      </p:sp>
      <p:grpSp>
        <p:nvGrpSpPr>
          <p:cNvPr id="34" name="Group 33">
            <a:extLst>
              <a:ext uri="{FF2B5EF4-FFF2-40B4-BE49-F238E27FC236}">
                <a16:creationId xmlns:a16="http://schemas.microsoft.com/office/drawing/2014/main" id="{EC5E4351-B284-D837-16FE-48BFE13262D0}"/>
              </a:ext>
            </a:extLst>
          </p:cNvPr>
          <p:cNvGrpSpPr/>
          <p:nvPr/>
        </p:nvGrpSpPr>
        <p:grpSpPr>
          <a:xfrm>
            <a:off x="299720" y="1167965"/>
            <a:ext cx="11597640" cy="709208"/>
            <a:chOff x="299720" y="1167965"/>
            <a:chExt cx="11597640" cy="709208"/>
          </a:xfrm>
        </p:grpSpPr>
        <p:sp>
          <p:nvSpPr>
            <p:cNvPr id="6" name="TextBox 5">
              <a:extLst>
                <a:ext uri="{FF2B5EF4-FFF2-40B4-BE49-F238E27FC236}">
                  <a16:creationId xmlns:a16="http://schemas.microsoft.com/office/drawing/2014/main" id="{38E6EE1A-ED21-FDC3-28E7-B4B6C07138C7}"/>
                </a:ext>
              </a:extLst>
            </p:cNvPr>
            <p:cNvSpPr txBox="1"/>
            <p:nvPr/>
          </p:nvSpPr>
          <p:spPr>
            <a:xfrm>
              <a:off x="299720" y="1169287"/>
              <a:ext cx="5461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enjoy mathematics, develop curiosity and begin to appreciate its elegance and power</a:t>
              </a:r>
            </a:p>
          </p:txBody>
        </p:sp>
        <p:sp>
          <p:nvSpPr>
            <p:cNvPr id="18" name="TextBox 17">
              <a:extLst>
                <a:ext uri="{FF2B5EF4-FFF2-40B4-BE49-F238E27FC236}">
                  <a16:creationId xmlns:a16="http://schemas.microsoft.com/office/drawing/2014/main" id="{0C3620AD-E247-D59D-798A-D88D980E486F}"/>
                </a:ext>
              </a:extLst>
            </p:cNvPr>
            <p:cNvSpPr txBox="1"/>
            <p:nvPr/>
          </p:nvSpPr>
          <p:spPr>
            <a:xfrm>
              <a:off x="5801360" y="1167965"/>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a curiosity and enjoyment of mathematics, and appreciate its elegance and power </a:t>
              </a:r>
            </a:p>
          </p:txBody>
        </p:sp>
      </p:grpSp>
      <p:grpSp>
        <p:nvGrpSpPr>
          <p:cNvPr id="35" name="Group 34">
            <a:extLst>
              <a:ext uri="{FF2B5EF4-FFF2-40B4-BE49-F238E27FC236}">
                <a16:creationId xmlns:a16="http://schemas.microsoft.com/office/drawing/2014/main" id="{2C1BEC7A-1DA0-047D-99CE-E8B6BA77F6ED}"/>
              </a:ext>
            </a:extLst>
          </p:cNvPr>
          <p:cNvGrpSpPr/>
          <p:nvPr/>
        </p:nvGrpSpPr>
        <p:grpSpPr>
          <a:xfrm>
            <a:off x="299720" y="1887233"/>
            <a:ext cx="11587480" cy="718146"/>
            <a:chOff x="299720" y="1887233"/>
            <a:chExt cx="11587480" cy="718146"/>
          </a:xfrm>
        </p:grpSpPr>
        <p:sp>
          <p:nvSpPr>
            <p:cNvPr id="8" name="TextBox 7">
              <a:extLst>
                <a:ext uri="{FF2B5EF4-FFF2-40B4-BE49-F238E27FC236}">
                  <a16:creationId xmlns:a16="http://schemas.microsoft.com/office/drawing/2014/main" id="{70BE81C9-745C-0850-EF28-0E11591A4C2C}"/>
                </a:ext>
              </a:extLst>
            </p:cNvPr>
            <p:cNvSpPr txBox="1"/>
            <p:nvPr/>
          </p:nvSpPr>
          <p:spPr>
            <a:xfrm>
              <a:off x="299720" y="1897493"/>
              <a:ext cx="5461000" cy="7078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an understanding of the principles and nature of mathematics</a:t>
              </a:r>
            </a:p>
          </p:txBody>
        </p:sp>
        <p:sp>
          <p:nvSpPr>
            <p:cNvPr id="20" name="TextBox 19">
              <a:extLst>
                <a:ext uri="{FF2B5EF4-FFF2-40B4-BE49-F238E27FC236}">
                  <a16:creationId xmlns:a16="http://schemas.microsoft.com/office/drawing/2014/main" id="{D58811F5-D43A-9879-1367-254B93798CE3}"/>
                </a:ext>
              </a:extLst>
            </p:cNvPr>
            <p:cNvSpPr txBox="1"/>
            <p:nvPr/>
          </p:nvSpPr>
          <p:spPr>
            <a:xfrm>
              <a:off x="5791200" y="1887233"/>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an understanding of the concepts, principles and nature of mathematics</a:t>
              </a:r>
            </a:p>
          </p:txBody>
        </p:sp>
      </p:grpSp>
      <p:grpSp>
        <p:nvGrpSpPr>
          <p:cNvPr id="36" name="Group 35">
            <a:extLst>
              <a:ext uri="{FF2B5EF4-FFF2-40B4-BE49-F238E27FC236}">
                <a16:creationId xmlns:a16="http://schemas.microsoft.com/office/drawing/2014/main" id="{04917A51-0337-D545-D0BB-409508CDCB53}"/>
              </a:ext>
            </a:extLst>
          </p:cNvPr>
          <p:cNvGrpSpPr/>
          <p:nvPr/>
        </p:nvGrpSpPr>
        <p:grpSpPr>
          <a:xfrm>
            <a:off x="299720" y="2607380"/>
            <a:ext cx="11587480" cy="710086"/>
            <a:chOff x="299720" y="2607380"/>
            <a:chExt cx="11587480" cy="710086"/>
          </a:xfrm>
        </p:grpSpPr>
        <p:sp>
          <p:nvSpPr>
            <p:cNvPr id="10" name="TextBox 9">
              <a:extLst>
                <a:ext uri="{FF2B5EF4-FFF2-40B4-BE49-F238E27FC236}">
                  <a16:creationId xmlns:a16="http://schemas.microsoft.com/office/drawing/2014/main" id="{C3951E97-C781-D045-CACB-1A55A7F5FBE1}"/>
                </a:ext>
              </a:extLst>
            </p:cNvPr>
            <p:cNvSpPr txBox="1"/>
            <p:nvPr/>
          </p:nvSpPr>
          <p:spPr>
            <a:xfrm>
              <a:off x="299720" y="2609580"/>
              <a:ext cx="5461000" cy="7078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communicate clearly and confidently in a variety of contexts</a:t>
              </a:r>
            </a:p>
          </p:txBody>
        </p:sp>
        <p:sp>
          <p:nvSpPr>
            <p:cNvPr id="22" name="TextBox 21">
              <a:extLst>
                <a:ext uri="{FF2B5EF4-FFF2-40B4-BE49-F238E27FC236}">
                  <a16:creationId xmlns:a16="http://schemas.microsoft.com/office/drawing/2014/main" id="{B89AF545-FD88-57D2-60F2-4DDAD600A9F4}"/>
                </a:ext>
              </a:extLst>
            </p:cNvPr>
            <p:cNvSpPr txBox="1"/>
            <p:nvPr/>
          </p:nvSpPr>
          <p:spPr>
            <a:xfrm>
              <a:off x="5791200" y="2607380"/>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communicate mathematics clearly, concisely and confidently in a variety of contexts</a:t>
              </a:r>
            </a:p>
          </p:txBody>
        </p:sp>
      </p:grpSp>
      <p:grpSp>
        <p:nvGrpSpPr>
          <p:cNvPr id="37" name="Group 36">
            <a:extLst>
              <a:ext uri="{FF2B5EF4-FFF2-40B4-BE49-F238E27FC236}">
                <a16:creationId xmlns:a16="http://schemas.microsoft.com/office/drawing/2014/main" id="{D4044AB7-0485-89DD-C589-04EC74A54C3D}"/>
              </a:ext>
            </a:extLst>
          </p:cNvPr>
          <p:cNvGrpSpPr/>
          <p:nvPr/>
        </p:nvGrpSpPr>
        <p:grpSpPr>
          <a:xfrm>
            <a:off x="299720" y="3328363"/>
            <a:ext cx="11577320" cy="1323439"/>
            <a:chOff x="299720" y="3328363"/>
            <a:chExt cx="11577320" cy="1323439"/>
          </a:xfrm>
        </p:grpSpPr>
        <p:sp>
          <p:nvSpPr>
            <p:cNvPr id="12" name="TextBox 11">
              <a:extLst>
                <a:ext uri="{FF2B5EF4-FFF2-40B4-BE49-F238E27FC236}">
                  <a16:creationId xmlns:a16="http://schemas.microsoft.com/office/drawing/2014/main" id="{A7CCF551-7FF9-5C49-C671-546D0D72134F}"/>
                </a:ext>
              </a:extLst>
            </p:cNvPr>
            <p:cNvSpPr txBox="1"/>
            <p:nvPr/>
          </p:nvSpPr>
          <p:spPr>
            <a:xfrm>
              <a:off x="299720" y="3328363"/>
              <a:ext cx="5461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logical, critical and creative thinking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confidence, perseverance, and independence in mathematical thinking and problem-solving</a:t>
              </a:r>
            </a:p>
          </p:txBody>
        </p:sp>
        <p:sp>
          <p:nvSpPr>
            <p:cNvPr id="27" name="TextBox 26">
              <a:extLst>
                <a:ext uri="{FF2B5EF4-FFF2-40B4-BE49-F238E27FC236}">
                  <a16:creationId xmlns:a16="http://schemas.microsoft.com/office/drawing/2014/main" id="{F709D7C7-10D7-EEB4-55D5-D886377294D5}"/>
                </a:ext>
              </a:extLst>
            </p:cNvPr>
            <p:cNvSpPr txBox="1"/>
            <p:nvPr/>
          </p:nvSpPr>
          <p:spPr>
            <a:xfrm>
              <a:off x="5781040" y="3518466"/>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logical and creative thinking, and patience and persistence in problem solving to instill confidence in using mathematics </a:t>
              </a:r>
            </a:p>
          </p:txBody>
        </p:sp>
      </p:grpSp>
      <p:grpSp>
        <p:nvGrpSpPr>
          <p:cNvPr id="38" name="Group 37">
            <a:extLst>
              <a:ext uri="{FF2B5EF4-FFF2-40B4-BE49-F238E27FC236}">
                <a16:creationId xmlns:a16="http://schemas.microsoft.com/office/drawing/2014/main" id="{0CCE1DEC-F49F-F788-2A32-E545908E6B6D}"/>
              </a:ext>
            </a:extLst>
          </p:cNvPr>
          <p:cNvGrpSpPr/>
          <p:nvPr/>
        </p:nvGrpSpPr>
        <p:grpSpPr>
          <a:xfrm>
            <a:off x="299720" y="4670829"/>
            <a:ext cx="11371580" cy="707886"/>
            <a:chOff x="299720" y="4670829"/>
            <a:chExt cx="11371580" cy="707886"/>
          </a:xfrm>
        </p:grpSpPr>
        <p:sp>
          <p:nvSpPr>
            <p:cNvPr id="14" name="TextBox 13">
              <a:extLst>
                <a:ext uri="{FF2B5EF4-FFF2-40B4-BE49-F238E27FC236}">
                  <a16:creationId xmlns:a16="http://schemas.microsoft.com/office/drawing/2014/main" id="{911C4D93-77CD-0098-2567-FC745D74FDE9}"/>
                </a:ext>
              </a:extLst>
            </p:cNvPr>
            <p:cNvSpPr txBox="1"/>
            <p:nvPr/>
          </p:nvSpPr>
          <p:spPr>
            <a:xfrm>
              <a:off x="299720" y="4835702"/>
              <a:ext cx="5461000" cy="40011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powers of generalization and abstraction</a:t>
              </a:r>
            </a:p>
          </p:txBody>
        </p:sp>
        <p:sp>
          <p:nvSpPr>
            <p:cNvPr id="29" name="TextBox 28">
              <a:extLst>
                <a:ext uri="{FF2B5EF4-FFF2-40B4-BE49-F238E27FC236}">
                  <a16:creationId xmlns:a16="http://schemas.microsoft.com/office/drawing/2014/main" id="{DDC33FA5-E766-0205-D84D-D4DFE20459A4}"/>
                </a:ext>
              </a:extLst>
            </p:cNvPr>
            <p:cNvSpPr txBox="1"/>
            <p:nvPr/>
          </p:nvSpPr>
          <p:spPr>
            <a:xfrm>
              <a:off x="5801360" y="4670829"/>
              <a:ext cx="58699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employ and refine their powers of abstraction and generalization </a:t>
              </a:r>
            </a:p>
          </p:txBody>
        </p:sp>
      </p:grpSp>
      <p:grpSp>
        <p:nvGrpSpPr>
          <p:cNvPr id="39" name="Group 38">
            <a:extLst>
              <a:ext uri="{FF2B5EF4-FFF2-40B4-BE49-F238E27FC236}">
                <a16:creationId xmlns:a16="http://schemas.microsoft.com/office/drawing/2014/main" id="{C7A7287C-6FCB-43A9-6856-1183CEBC0663}"/>
              </a:ext>
            </a:extLst>
          </p:cNvPr>
          <p:cNvGrpSpPr/>
          <p:nvPr/>
        </p:nvGrpSpPr>
        <p:grpSpPr>
          <a:xfrm>
            <a:off x="309879" y="5392075"/>
            <a:ext cx="11587481" cy="1029045"/>
            <a:chOff x="309879" y="5392075"/>
            <a:chExt cx="11587481" cy="1029045"/>
          </a:xfrm>
        </p:grpSpPr>
        <p:sp>
          <p:nvSpPr>
            <p:cNvPr id="16" name="TextBox 15">
              <a:extLst>
                <a:ext uri="{FF2B5EF4-FFF2-40B4-BE49-F238E27FC236}">
                  <a16:creationId xmlns:a16="http://schemas.microsoft.com/office/drawing/2014/main" id="{2F653464-7010-747F-7AEA-31A34141D2F9}"/>
                </a:ext>
              </a:extLst>
            </p:cNvPr>
            <p:cNvSpPr txBox="1"/>
            <p:nvPr/>
          </p:nvSpPr>
          <p:spPr>
            <a:xfrm>
              <a:off x="309879" y="5405457"/>
              <a:ext cx="5461000"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apply and transfer skills to a wide range of real-life situations, other areas of knowledge and future developments</a:t>
              </a:r>
            </a:p>
          </p:txBody>
        </p:sp>
        <p:sp>
          <p:nvSpPr>
            <p:cNvPr id="33" name="TextBox 32">
              <a:extLst>
                <a:ext uri="{FF2B5EF4-FFF2-40B4-BE49-F238E27FC236}">
                  <a16:creationId xmlns:a16="http://schemas.microsoft.com/office/drawing/2014/main" id="{08994583-AEDE-8BC9-7969-22C3F0951DE0}"/>
                </a:ext>
              </a:extLst>
            </p:cNvPr>
            <p:cNvSpPr txBox="1"/>
            <p:nvPr/>
          </p:nvSpPr>
          <p:spPr>
            <a:xfrm>
              <a:off x="5801360" y="5392075"/>
              <a:ext cx="6096000"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take action to apply and transfer skills to alternative situations, to other areas of knowledge and to future developments in their local and global communities </a:t>
              </a:r>
            </a:p>
          </p:txBody>
        </p:sp>
      </p:grpSp>
      <p:pic>
        <p:nvPicPr>
          <p:cNvPr id="2" name="Audio 1">
            <a:hlinkClick r:id="" action="ppaction://media"/>
            <a:extLst>
              <a:ext uri="{FF2B5EF4-FFF2-40B4-BE49-F238E27FC236}">
                <a16:creationId xmlns:a16="http://schemas.microsoft.com/office/drawing/2014/main" id="{4FCA0EA1-E912-4ABD-B78B-A2B94436A4A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9523D837-3970-EB48-CFB5-CDBCBD341FF0}"/>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3753814267"/>
      </p:ext>
    </p:extLst>
  </p:cSld>
  <p:clrMapOvr>
    <a:masterClrMapping/>
  </p:clrMapOvr>
  <mc:AlternateContent xmlns:mc="http://schemas.openxmlformats.org/markup-compatibility/2006" xmlns:p14="http://schemas.microsoft.com/office/powerpoint/2010/main">
    <mc:Choice Requires="p14">
      <p:transition spd="slow" p14:dur="2000" advTm="29336"/>
    </mc:Choice>
    <mc:Fallback xmlns="">
      <p:transition spd="slow" advTm="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073619-F526-E8D5-3EE4-56B0900D68AB}"/>
              </a:ext>
            </a:extLst>
          </p:cNvPr>
          <p:cNvGraphicFramePr>
            <a:graphicFrameLocks noGrp="1"/>
          </p:cNvGraphicFramePr>
          <p:nvPr>
            <p:extLst>
              <p:ext uri="{D42A27DB-BD31-4B8C-83A1-F6EECF244321}">
                <p14:modId xmlns:p14="http://schemas.microsoft.com/office/powerpoint/2010/main" val="546560620"/>
              </p:ext>
            </p:extLst>
          </p:nvPr>
        </p:nvGraphicFramePr>
        <p:xfrm>
          <a:off x="345440" y="779596"/>
          <a:ext cx="11501120" cy="5760719"/>
        </p:xfrm>
        <a:graphic>
          <a:graphicData uri="http://schemas.openxmlformats.org/drawingml/2006/table">
            <a:tbl>
              <a:tblPr firstRow="1" bandRow="1"/>
              <a:tblGrid>
                <a:gridCol w="6053221">
                  <a:extLst>
                    <a:ext uri="{9D8B030D-6E8A-4147-A177-3AD203B41FA5}">
                      <a16:colId xmlns:a16="http://schemas.microsoft.com/office/drawing/2014/main" val="1108086093"/>
                    </a:ext>
                  </a:extLst>
                </a:gridCol>
                <a:gridCol w="5447899">
                  <a:extLst>
                    <a:ext uri="{9D8B030D-6E8A-4147-A177-3AD203B41FA5}">
                      <a16:colId xmlns:a16="http://schemas.microsoft.com/office/drawing/2014/main" val="2131049248"/>
                    </a:ext>
                  </a:extLst>
                </a:gridCol>
              </a:tblGrid>
              <a:tr h="4137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MYP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1412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n-lt"/>
                          <a:ea typeface="+mn-ea"/>
                          <a:cs typeface="+mn-cs"/>
                        </a:rPr>
                        <a:t>DP</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3ADBB"/>
                    </a:solidFill>
                  </a:tcPr>
                </a:tc>
                <a:extLst>
                  <a:ext uri="{0D108BD9-81ED-4DB2-BD59-A6C34878D82A}">
                    <a16:rowId xmlns:a16="http://schemas.microsoft.com/office/drawing/2014/main" val="2685969197"/>
                  </a:ext>
                </a:extLst>
              </a:tr>
              <a:tr h="732025">
                <a:tc>
                  <a:txBody>
                    <a:bodyPr/>
                    <a:lstStyle/>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7922850"/>
                  </a:ext>
                </a:extLst>
              </a:tr>
              <a:tr h="1050297">
                <a:tc>
                  <a:txBody>
                    <a:bodyPr/>
                    <a:lstStyle/>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6211797"/>
                  </a:ext>
                </a:extLst>
              </a:tr>
              <a:tr h="1050297">
                <a:tc>
                  <a:txBody>
                    <a:bodyPr/>
                    <a:lstStyle/>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1627626"/>
                  </a:ext>
                </a:extLst>
              </a:tr>
              <a:tr h="1050297">
                <a:tc>
                  <a:txBody>
                    <a:bodyPr/>
                    <a:lstStyle/>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3862546"/>
                  </a:ext>
                </a:extLst>
              </a:tr>
              <a:tr h="732025">
                <a:tc>
                  <a:txBody>
                    <a:bodyPr/>
                    <a:lstStyle/>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4663696"/>
                  </a:ext>
                </a:extLst>
              </a:tr>
              <a:tr h="732025">
                <a:tc>
                  <a:txBody>
                    <a:bodyPr/>
                    <a:lstStyle/>
                    <a:p>
                      <a:endParaRPr lang="en-US" sz="2000" b="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mn-lt"/>
                        <a:ea typeface="+mn-ea"/>
                        <a:cs typeface="+mn-cs"/>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3155958"/>
                  </a:ext>
                </a:extLst>
              </a:tr>
            </a:tbl>
          </a:graphicData>
        </a:graphic>
      </p:graphicFrame>
      <p:sp>
        <p:nvSpPr>
          <p:cNvPr id="4" name="TextBox 3">
            <a:extLst>
              <a:ext uri="{FF2B5EF4-FFF2-40B4-BE49-F238E27FC236}">
                <a16:creationId xmlns:a16="http://schemas.microsoft.com/office/drawing/2014/main" id="{DEA5D095-7F86-3A77-E629-7D218BA19D1A}"/>
              </a:ext>
            </a:extLst>
          </p:cNvPr>
          <p:cNvSpPr txBox="1"/>
          <p:nvPr/>
        </p:nvSpPr>
        <p:spPr>
          <a:xfrm>
            <a:off x="3901439" y="92624"/>
            <a:ext cx="429768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Aims of mathematics</a:t>
            </a:r>
          </a:p>
        </p:txBody>
      </p:sp>
      <p:grpSp>
        <p:nvGrpSpPr>
          <p:cNvPr id="29" name="Group 28">
            <a:extLst>
              <a:ext uri="{FF2B5EF4-FFF2-40B4-BE49-F238E27FC236}">
                <a16:creationId xmlns:a16="http://schemas.microsoft.com/office/drawing/2014/main" id="{41A2CBE8-559B-78FC-F84B-F90AC8E159FE}"/>
              </a:ext>
            </a:extLst>
          </p:cNvPr>
          <p:cNvGrpSpPr/>
          <p:nvPr/>
        </p:nvGrpSpPr>
        <p:grpSpPr>
          <a:xfrm>
            <a:off x="365760" y="1197463"/>
            <a:ext cx="11389360" cy="716040"/>
            <a:chOff x="365760" y="1197463"/>
            <a:chExt cx="11389360" cy="716040"/>
          </a:xfrm>
        </p:grpSpPr>
        <p:sp>
          <p:nvSpPr>
            <p:cNvPr id="5" name="TextBox 4">
              <a:extLst>
                <a:ext uri="{FF2B5EF4-FFF2-40B4-BE49-F238E27FC236}">
                  <a16:creationId xmlns:a16="http://schemas.microsoft.com/office/drawing/2014/main" id="{81A1F77F-53D6-2327-4391-4030B8E76CAC}"/>
                </a:ext>
              </a:extLst>
            </p:cNvPr>
            <p:cNvSpPr txBox="1"/>
            <p:nvPr/>
          </p:nvSpPr>
          <p:spPr>
            <a:xfrm>
              <a:off x="365760" y="1197463"/>
              <a:ext cx="60045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how developments in technology and mathematics have influenced each other</a:t>
              </a:r>
            </a:p>
          </p:txBody>
        </p:sp>
        <p:sp>
          <p:nvSpPr>
            <p:cNvPr id="17" name="TextBox 16">
              <a:extLst>
                <a:ext uri="{FF2B5EF4-FFF2-40B4-BE49-F238E27FC236}">
                  <a16:creationId xmlns:a16="http://schemas.microsoft.com/office/drawing/2014/main" id="{531F6FD3-F52A-F46B-279B-3CA1AB14BF43}"/>
                </a:ext>
              </a:extLst>
            </p:cNvPr>
            <p:cNvSpPr txBox="1"/>
            <p:nvPr/>
          </p:nvSpPr>
          <p:spPr>
            <a:xfrm>
              <a:off x="6421120" y="1205617"/>
              <a:ext cx="5334000" cy="7078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how developments in technology and mathematics influence each other </a:t>
              </a:r>
            </a:p>
          </p:txBody>
        </p:sp>
      </p:grpSp>
      <p:grpSp>
        <p:nvGrpSpPr>
          <p:cNvPr id="30" name="Group 29">
            <a:extLst>
              <a:ext uri="{FF2B5EF4-FFF2-40B4-BE49-F238E27FC236}">
                <a16:creationId xmlns:a16="http://schemas.microsoft.com/office/drawing/2014/main" id="{0E0DC4ED-4747-596D-19E0-828774A39816}"/>
              </a:ext>
            </a:extLst>
          </p:cNvPr>
          <p:cNvGrpSpPr/>
          <p:nvPr/>
        </p:nvGrpSpPr>
        <p:grpSpPr>
          <a:xfrm>
            <a:off x="365760" y="1943983"/>
            <a:ext cx="11369040" cy="1017258"/>
            <a:chOff x="365760" y="1943983"/>
            <a:chExt cx="11369040" cy="1017258"/>
          </a:xfrm>
        </p:grpSpPr>
        <p:sp>
          <p:nvSpPr>
            <p:cNvPr id="7" name="TextBox 6">
              <a:extLst>
                <a:ext uri="{FF2B5EF4-FFF2-40B4-BE49-F238E27FC236}">
                  <a16:creationId xmlns:a16="http://schemas.microsoft.com/office/drawing/2014/main" id="{520C3D10-C781-1EA4-20E6-C3B52B0E3418}"/>
                </a:ext>
              </a:extLst>
            </p:cNvPr>
            <p:cNvSpPr txBox="1"/>
            <p:nvPr/>
          </p:nvSpPr>
          <p:spPr>
            <a:xfrm>
              <a:off x="365760" y="1943983"/>
              <a:ext cx="600456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the moral, social and ethical implications arising from the work of mathematicians and the applications of mathematics </a:t>
              </a:r>
            </a:p>
          </p:txBody>
        </p:sp>
        <p:sp>
          <p:nvSpPr>
            <p:cNvPr id="19" name="TextBox 18">
              <a:extLst>
                <a:ext uri="{FF2B5EF4-FFF2-40B4-BE49-F238E27FC236}">
                  <a16:creationId xmlns:a16="http://schemas.microsoft.com/office/drawing/2014/main" id="{2AF107D3-49E1-FB31-B8CA-2C99434BA267}"/>
                </a:ext>
              </a:extLst>
            </p:cNvPr>
            <p:cNvSpPr txBox="1"/>
            <p:nvPr/>
          </p:nvSpPr>
          <p:spPr>
            <a:xfrm>
              <a:off x="6400800" y="1945578"/>
              <a:ext cx="5334000"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the moral, social and ethical questions arising from the work of mathematicians and the applications of mathematics </a:t>
              </a:r>
            </a:p>
          </p:txBody>
        </p:sp>
      </p:grpSp>
      <p:grpSp>
        <p:nvGrpSpPr>
          <p:cNvPr id="28" name="Group 27">
            <a:extLst>
              <a:ext uri="{FF2B5EF4-FFF2-40B4-BE49-F238E27FC236}">
                <a16:creationId xmlns:a16="http://schemas.microsoft.com/office/drawing/2014/main" id="{1BF82C03-0E85-58ED-93E8-E25E95427FFA}"/>
              </a:ext>
            </a:extLst>
          </p:cNvPr>
          <p:cNvGrpSpPr/>
          <p:nvPr/>
        </p:nvGrpSpPr>
        <p:grpSpPr>
          <a:xfrm>
            <a:off x="365760" y="2973675"/>
            <a:ext cx="11450321" cy="1025039"/>
            <a:chOff x="365760" y="2973675"/>
            <a:chExt cx="11450321" cy="1025039"/>
          </a:xfrm>
        </p:grpSpPr>
        <p:sp>
          <p:nvSpPr>
            <p:cNvPr id="9" name="TextBox 8">
              <a:extLst>
                <a:ext uri="{FF2B5EF4-FFF2-40B4-BE49-F238E27FC236}">
                  <a16:creationId xmlns:a16="http://schemas.microsoft.com/office/drawing/2014/main" id="{641616B0-2A65-677C-88BE-27C1263A088E}"/>
                </a:ext>
              </a:extLst>
            </p:cNvPr>
            <p:cNvSpPr txBox="1"/>
            <p:nvPr/>
          </p:nvSpPr>
          <p:spPr>
            <a:xfrm>
              <a:off x="365760" y="2973675"/>
              <a:ext cx="610615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the international dimension in mathematics through an awareness of the universality of mathematics and its multicultural and historical perspectives </a:t>
              </a:r>
            </a:p>
          </p:txBody>
        </p:sp>
        <p:sp>
          <p:nvSpPr>
            <p:cNvPr id="21" name="TextBox 20">
              <a:extLst>
                <a:ext uri="{FF2B5EF4-FFF2-40B4-BE49-F238E27FC236}">
                  <a16:creationId xmlns:a16="http://schemas.microsoft.com/office/drawing/2014/main" id="{4ACE1083-AEF0-E346-D533-8508EDBCC78F}"/>
                </a:ext>
              </a:extLst>
            </p:cNvPr>
            <p:cNvSpPr txBox="1"/>
            <p:nvPr/>
          </p:nvSpPr>
          <p:spPr>
            <a:xfrm>
              <a:off x="6410961" y="2983051"/>
              <a:ext cx="5405120"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the universality of mathematics and its multicultural, international and historical perspectives </a:t>
              </a:r>
            </a:p>
          </p:txBody>
        </p:sp>
      </p:grpSp>
      <p:grpSp>
        <p:nvGrpSpPr>
          <p:cNvPr id="31" name="Group 30">
            <a:extLst>
              <a:ext uri="{FF2B5EF4-FFF2-40B4-BE49-F238E27FC236}">
                <a16:creationId xmlns:a16="http://schemas.microsoft.com/office/drawing/2014/main" id="{7A8C53EE-16F9-1AB7-B5C9-3DD3F2134289}"/>
              </a:ext>
            </a:extLst>
          </p:cNvPr>
          <p:cNvGrpSpPr/>
          <p:nvPr/>
        </p:nvGrpSpPr>
        <p:grpSpPr>
          <a:xfrm>
            <a:off x="365760" y="4039355"/>
            <a:ext cx="11399521" cy="1015663"/>
            <a:chOff x="365760" y="4039355"/>
            <a:chExt cx="11399521" cy="1015663"/>
          </a:xfrm>
        </p:grpSpPr>
        <p:sp>
          <p:nvSpPr>
            <p:cNvPr id="11" name="TextBox 10">
              <a:extLst>
                <a:ext uri="{FF2B5EF4-FFF2-40B4-BE49-F238E27FC236}">
                  <a16:creationId xmlns:a16="http://schemas.microsoft.com/office/drawing/2014/main" id="{6450C160-7142-CB9A-04AD-B59EE80DB08D}"/>
                </a:ext>
              </a:extLst>
            </p:cNvPr>
            <p:cNvSpPr txBox="1"/>
            <p:nvPr/>
          </p:nvSpPr>
          <p:spPr>
            <a:xfrm>
              <a:off x="365760" y="4216738"/>
              <a:ext cx="59436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the contribution of mathematics to other areas of knowledge</a:t>
              </a:r>
            </a:p>
          </p:txBody>
        </p:sp>
        <p:sp>
          <p:nvSpPr>
            <p:cNvPr id="23" name="TextBox 22">
              <a:extLst>
                <a:ext uri="{FF2B5EF4-FFF2-40B4-BE49-F238E27FC236}">
                  <a16:creationId xmlns:a16="http://schemas.microsoft.com/office/drawing/2014/main" id="{2D1E732E-21C1-FA92-A38E-2310B4C2A974}"/>
                </a:ext>
              </a:extLst>
            </p:cNvPr>
            <p:cNvSpPr txBox="1"/>
            <p:nvPr/>
          </p:nvSpPr>
          <p:spPr>
            <a:xfrm>
              <a:off x="6410961" y="4039355"/>
              <a:ext cx="5354320"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appreciate the contribution of mathematics to other disciplines, and as a particular “area of knowledge” in the TOK course </a:t>
              </a:r>
            </a:p>
          </p:txBody>
        </p:sp>
      </p:grpSp>
      <p:grpSp>
        <p:nvGrpSpPr>
          <p:cNvPr id="32" name="Group 31">
            <a:extLst>
              <a:ext uri="{FF2B5EF4-FFF2-40B4-BE49-F238E27FC236}">
                <a16:creationId xmlns:a16="http://schemas.microsoft.com/office/drawing/2014/main" id="{0C072F3B-2F31-F2EA-0F72-9643D9951C23}"/>
              </a:ext>
            </a:extLst>
          </p:cNvPr>
          <p:cNvGrpSpPr/>
          <p:nvPr/>
        </p:nvGrpSpPr>
        <p:grpSpPr>
          <a:xfrm>
            <a:off x="375920" y="5085498"/>
            <a:ext cx="11440160" cy="710818"/>
            <a:chOff x="375920" y="5085498"/>
            <a:chExt cx="11440160" cy="710818"/>
          </a:xfrm>
        </p:grpSpPr>
        <p:sp>
          <p:nvSpPr>
            <p:cNvPr id="13" name="TextBox 12">
              <a:extLst>
                <a:ext uri="{FF2B5EF4-FFF2-40B4-BE49-F238E27FC236}">
                  <a16:creationId xmlns:a16="http://schemas.microsoft.com/office/drawing/2014/main" id="{CC911ED9-1CAB-2C1F-3C57-147327375932}"/>
                </a:ext>
              </a:extLst>
            </p:cNvPr>
            <p:cNvSpPr txBox="1"/>
            <p:nvPr/>
          </p:nvSpPr>
          <p:spPr>
            <a:xfrm>
              <a:off x="375920" y="5088430"/>
              <a:ext cx="595376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the ability to reflect critically upon their own work and the work of others</a:t>
              </a:r>
            </a:p>
          </p:txBody>
        </p:sp>
        <p:sp>
          <p:nvSpPr>
            <p:cNvPr id="25" name="TextBox 24">
              <a:extLst>
                <a:ext uri="{FF2B5EF4-FFF2-40B4-BE49-F238E27FC236}">
                  <a16:creationId xmlns:a16="http://schemas.microsoft.com/office/drawing/2014/main" id="{159EF173-DDB6-1A17-6C03-8C4C8202A0A3}"/>
                </a:ext>
              </a:extLst>
            </p:cNvPr>
            <p:cNvSpPr txBox="1"/>
            <p:nvPr/>
          </p:nvSpPr>
          <p:spPr>
            <a:xfrm>
              <a:off x="6400801" y="5085498"/>
              <a:ext cx="5415279" cy="7078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the ability to reflect critically upon their own work and the work of others </a:t>
              </a:r>
            </a:p>
          </p:txBody>
        </p:sp>
      </p:grpSp>
      <p:grpSp>
        <p:nvGrpSpPr>
          <p:cNvPr id="33" name="Group 32">
            <a:extLst>
              <a:ext uri="{FF2B5EF4-FFF2-40B4-BE49-F238E27FC236}">
                <a16:creationId xmlns:a16="http://schemas.microsoft.com/office/drawing/2014/main" id="{E41863EF-7E65-5157-8F75-32581F8D49F6}"/>
              </a:ext>
            </a:extLst>
          </p:cNvPr>
          <p:cNvGrpSpPr/>
          <p:nvPr/>
        </p:nvGrpSpPr>
        <p:grpSpPr>
          <a:xfrm>
            <a:off x="355600" y="5816338"/>
            <a:ext cx="11409681" cy="713021"/>
            <a:chOff x="355600" y="5816338"/>
            <a:chExt cx="11409681" cy="713021"/>
          </a:xfrm>
        </p:grpSpPr>
        <p:sp>
          <p:nvSpPr>
            <p:cNvPr id="15" name="TextBox 14">
              <a:extLst>
                <a:ext uri="{FF2B5EF4-FFF2-40B4-BE49-F238E27FC236}">
                  <a16:creationId xmlns:a16="http://schemas.microsoft.com/office/drawing/2014/main" id="{A59F6A96-E7FE-E553-3F7D-AC3539B61741}"/>
                </a:ext>
              </a:extLst>
            </p:cNvPr>
            <p:cNvSpPr txBox="1"/>
            <p:nvPr/>
          </p:nvSpPr>
          <p:spPr>
            <a:xfrm>
              <a:off x="355600" y="5816338"/>
              <a:ext cx="60147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develop the knowledge, skills and attitudes necessary to pursue further studies in mathematics</a:t>
              </a:r>
            </a:p>
          </p:txBody>
        </p:sp>
        <p:sp>
          <p:nvSpPr>
            <p:cNvPr id="27" name="TextBox 26">
              <a:extLst>
                <a:ext uri="{FF2B5EF4-FFF2-40B4-BE49-F238E27FC236}">
                  <a16:creationId xmlns:a16="http://schemas.microsoft.com/office/drawing/2014/main" id="{F5A56DBA-E53F-C97B-5282-CF242F5AE86C}"/>
                </a:ext>
              </a:extLst>
            </p:cNvPr>
            <p:cNvSpPr txBox="1"/>
            <p:nvPr/>
          </p:nvSpPr>
          <p:spPr>
            <a:xfrm>
              <a:off x="6400800" y="5821473"/>
              <a:ext cx="5364481" cy="707886"/>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independently and collaboratively extend their understanding of mathematics.</a:t>
              </a:r>
            </a:p>
          </p:txBody>
        </p:sp>
      </p:grpSp>
      <p:pic>
        <p:nvPicPr>
          <p:cNvPr id="2" name="Audio 1">
            <a:hlinkClick r:id="" action="ppaction://media"/>
            <a:extLst>
              <a:ext uri="{FF2B5EF4-FFF2-40B4-BE49-F238E27FC236}">
                <a16:creationId xmlns:a16="http://schemas.microsoft.com/office/drawing/2014/main" id="{E566DB7E-8986-4035-A428-6001D930050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6" name="TextBox 5">
            <a:extLst>
              <a:ext uri="{FF2B5EF4-FFF2-40B4-BE49-F238E27FC236}">
                <a16:creationId xmlns:a16="http://schemas.microsoft.com/office/drawing/2014/main" id="{983DCA7B-B27C-0542-EBA8-DF35DE85F27C}"/>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2688265410"/>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3BD3CBB-8904-1C91-2BAA-213F7813C121}"/>
              </a:ext>
            </a:extLst>
          </p:cNvPr>
          <p:cNvSpPr txBox="1"/>
          <p:nvPr/>
        </p:nvSpPr>
        <p:spPr>
          <a:xfrm>
            <a:off x="7934961" y="1193024"/>
            <a:ext cx="914400" cy="523220"/>
          </a:xfrm>
          <a:prstGeom prst="rect">
            <a:avLst/>
          </a:prstGeom>
          <a:solidFill>
            <a:sysClr val="window" lastClr="FFFFFF"/>
          </a:solidFill>
          <a:ln w="1270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14124"/>
                </a:solidFill>
                <a:effectLst/>
                <a:uLnTx/>
                <a:uFillTx/>
                <a:latin typeface="Calibri" panose="020F0502020204030204"/>
                <a:ea typeface="+mn-ea"/>
                <a:cs typeface="+mn-cs"/>
              </a:rPr>
              <a:t>MYP</a:t>
            </a:r>
          </a:p>
        </p:txBody>
      </p:sp>
      <p:sp>
        <p:nvSpPr>
          <p:cNvPr id="7" name="TextBox 6">
            <a:extLst>
              <a:ext uri="{FF2B5EF4-FFF2-40B4-BE49-F238E27FC236}">
                <a16:creationId xmlns:a16="http://schemas.microsoft.com/office/drawing/2014/main" id="{B417E963-8E09-8157-9FAA-E4DAC1516ABC}"/>
              </a:ext>
            </a:extLst>
          </p:cNvPr>
          <p:cNvSpPr txBox="1"/>
          <p:nvPr/>
        </p:nvSpPr>
        <p:spPr>
          <a:xfrm>
            <a:off x="4166805" y="1788775"/>
            <a:ext cx="619760" cy="523220"/>
          </a:xfrm>
          <a:prstGeom prst="rect">
            <a:avLst/>
          </a:prstGeom>
          <a:solidFill>
            <a:sysClr val="window" lastClr="FFFFFF"/>
          </a:solidFill>
          <a:ln w="1270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3ADBB"/>
                </a:solidFill>
                <a:effectLst/>
                <a:uLnTx/>
                <a:uFillTx/>
                <a:latin typeface="Calibri" panose="020F0502020204030204"/>
                <a:ea typeface="+mn-ea"/>
                <a:cs typeface="+mn-cs"/>
              </a:rPr>
              <a:t>DP</a:t>
            </a:r>
          </a:p>
        </p:txBody>
      </p:sp>
      <p:sp>
        <p:nvSpPr>
          <p:cNvPr id="2" name="TextBox 1">
            <a:extLst>
              <a:ext uri="{FF2B5EF4-FFF2-40B4-BE49-F238E27FC236}">
                <a16:creationId xmlns:a16="http://schemas.microsoft.com/office/drawing/2014/main" id="{19B10EB5-2253-B417-9C38-D13809B3F313}"/>
              </a:ext>
            </a:extLst>
          </p:cNvPr>
          <p:cNvSpPr txBox="1"/>
          <p:nvPr/>
        </p:nvSpPr>
        <p:spPr>
          <a:xfrm>
            <a:off x="4786565" y="313071"/>
            <a:ext cx="2285397" cy="707886"/>
          </a:xfrm>
          <a:prstGeom prst="rect">
            <a:avLst/>
          </a:prstGeom>
          <a:noFill/>
        </p:spPr>
        <p:txBody>
          <a:bodyPr wrap="square">
            <a:spAutoFit/>
          </a:bodyPr>
          <a:lstStyle/>
          <a:p>
            <a:pPr marR="0" lvl="0" indent="0" defTabSz="457200" fontAlgn="auto">
              <a:lnSpc>
                <a:spcPct val="100000"/>
              </a:lnSpc>
              <a:spcBef>
                <a:spcPts val="0"/>
              </a:spcBef>
              <a:spcAft>
                <a:spcPts val="0"/>
              </a:spcAft>
              <a:buClrTx/>
              <a:buSzTx/>
              <a:buFontTx/>
              <a:buNone/>
              <a:tabLst/>
              <a:defRPr/>
            </a:pP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Concepts</a:t>
            </a:r>
          </a:p>
        </p:txBody>
      </p:sp>
      <p:sp>
        <p:nvSpPr>
          <p:cNvPr id="3" name="Oval 2">
            <a:extLst>
              <a:ext uri="{FF2B5EF4-FFF2-40B4-BE49-F238E27FC236}">
                <a16:creationId xmlns:a16="http://schemas.microsoft.com/office/drawing/2014/main" id="{461E3573-5E8F-0456-7A2B-CECD1C4021E4}"/>
              </a:ext>
            </a:extLst>
          </p:cNvPr>
          <p:cNvSpPr/>
          <p:nvPr/>
        </p:nvSpPr>
        <p:spPr>
          <a:xfrm>
            <a:off x="894080" y="1412240"/>
            <a:ext cx="9682480" cy="4663440"/>
          </a:xfrm>
          <a:prstGeom prst="ellipse">
            <a:avLst/>
          </a:prstGeom>
          <a:noFill/>
          <a:ln w="38100">
            <a:solidFill>
              <a:srgbClr val="F141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4D1E67F-0E83-CFB1-0A4F-58487BFC8D7D}"/>
              </a:ext>
            </a:extLst>
          </p:cNvPr>
          <p:cNvSpPr/>
          <p:nvPr/>
        </p:nvSpPr>
        <p:spPr>
          <a:xfrm>
            <a:off x="1229359" y="2250439"/>
            <a:ext cx="7330933" cy="3363575"/>
          </a:xfrm>
          <a:prstGeom prst="ellipse">
            <a:avLst/>
          </a:prstGeom>
          <a:noFill/>
          <a:ln w="38100">
            <a:solidFill>
              <a:srgbClr val="23AD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E3A22FF-AB7C-1632-F872-EB49C9C795B6}"/>
              </a:ext>
            </a:extLst>
          </p:cNvPr>
          <p:cNvSpPr txBox="1"/>
          <p:nvPr/>
        </p:nvSpPr>
        <p:spPr>
          <a:xfrm>
            <a:off x="8990232" y="3951117"/>
            <a:ext cx="90303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Logic</a:t>
            </a:r>
          </a:p>
        </p:txBody>
      </p:sp>
      <p:sp>
        <p:nvSpPr>
          <p:cNvPr id="8" name="TextBox 7">
            <a:extLst>
              <a:ext uri="{FF2B5EF4-FFF2-40B4-BE49-F238E27FC236}">
                <a16:creationId xmlns:a16="http://schemas.microsoft.com/office/drawing/2014/main" id="{DC0DD0A1-583A-2A15-3948-4C0962DB2766}"/>
              </a:ext>
            </a:extLst>
          </p:cNvPr>
          <p:cNvSpPr txBox="1"/>
          <p:nvPr/>
        </p:nvSpPr>
        <p:spPr>
          <a:xfrm>
            <a:off x="2483412" y="2572628"/>
            <a:ext cx="2206537" cy="461665"/>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Approximation</a:t>
            </a:r>
          </a:p>
        </p:txBody>
      </p:sp>
      <p:sp>
        <p:nvSpPr>
          <p:cNvPr id="9" name="TextBox 8">
            <a:extLst>
              <a:ext uri="{FF2B5EF4-FFF2-40B4-BE49-F238E27FC236}">
                <a16:creationId xmlns:a16="http://schemas.microsoft.com/office/drawing/2014/main" id="{9F78E3D7-631C-F500-AD0E-D61D54C5A8FE}"/>
              </a:ext>
            </a:extLst>
          </p:cNvPr>
          <p:cNvSpPr txBox="1"/>
          <p:nvPr/>
        </p:nvSpPr>
        <p:spPr>
          <a:xfrm>
            <a:off x="1497899" y="3351401"/>
            <a:ext cx="1244787"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Change</a:t>
            </a:r>
          </a:p>
        </p:txBody>
      </p:sp>
      <p:sp>
        <p:nvSpPr>
          <p:cNvPr id="10" name="TextBox 9">
            <a:extLst>
              <a:ext uri="{FF2B5EF4-FFF2-40B4-BE49-F238E27FC236}">
                <a16:creationId xmlns:a16="http://schemas.microsoft.com/office/drawing/2014/main" id="{563AD353-378C-933C-4DA7-EB7EB6D5DDA1}"/>
              </a:ext>
            </a:extLst>
          </p:cNvPr>
          <p:cNvSpPr txBox="1"/>
          <p:nvPr/>
        </p:nvSpPr>
        <p:spPr>
          <a:xfrm>
            <a:off x="5025228" y="2605338"/>
            <a:ext cx="1923179"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Equivalence</a:t>
            </a:r>
          </a:p>
        </p:txBody>
      </p:sp>
      <p:sp>
        <p:nvSpPr>
          <p:cNvPr id="11" name="TextBox 10">
            <a:extLst>
              <a:ext uri="{FF2B5EF4-FFF2-40B4-BE49-F238E27FC236}">
                <a16:creationId xmlns:a16="http://schemas.microsoft.com/office/drawing/2014/main" id="{D109A273-F005-8974-3B0D-FE65503960B7}"/>
              </a:ext>
            </a:extLst>
          </p:cNvPr>
          <p:cNvSpPr txBox="1"/>
          <p:nvPr/>
        </p:nvSpPr>
        <p:spPr>
          <a:xfrm>
            <a:off x="1938494" y="3974566"/>
            <a:ext cx="214077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Generalization</a:t>
            </a:r>
          </a:p>
        </p:txBody>
      </p:sp>
      <p:sp>
        <p:nvSpPr>
          <p:cNvPr id="12" name="TextBox 11">
            <a:extLst>
              <a:ext uri="{FF2B5EF4-FFF2-40B4-BE49-F238E27FC236}">
                <a16:creationId xmlns:a16="http://schemas.microsoft.com/office/drawing/2014/main" id="{E45B5361-C967-DE57-C2A8-BFD69D0B7437}"/>
              </a:ext>
            </a:extLst>
          </p:cNvPr>
          <p:cNvSpPr txBox="1"/>
          <p:nvPr/>
        </p:nvSpPr>
        <p:spPr>
          <a:xfrm>
            <a:off x="3136962" y="3213743"/>
            <a:ext cx="2567572"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Models/Modelling </a:t>
            </a:r>
          </a:p>
        </p:txBody>
      </p:sp>
      <p:sp>
        <p:nvSpPr>
          <p:cNvPr id="13" name="TextBox 12">
            <a:extLst>
              <a:ext uri="{FF2B5EF4-FFF2-40B4-BE49-F238E27FC236}">
                <a16:creationId xmlns:a16="http://schemas.microsoft.com/office/drawing/2014/main" id="{C388649C-9614-4460-AA04-E05E434676B3}"/>
              </a:ext>
            </a:extLst>
          </p:cNvPr>
          <p:cNvSpPr txBox="1"/>
          <p:nvPr/>
        </p:nvSpPr>
        <p:spPr>
          <a:xfrm>
            <a:off x="4426134" y="3937179"/>
            <a:ext cx="151358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Patterns</a:t>
            </a:r>
          </a:p>
        </p:txBody>
      </p:sp>
      <p:sp>
        <p:nvSpPr>
          <p:cNvPr id="14" name="TextBox 13">
            <a:extLst>
              <a:ext uri="{FF2B5EF4-FFF2-40B4-BE49-F238E27FC236}">
                <a16:creationId xmlns:a16="http://schemas.microsoft.com/office/drawing/2014/main" id="{0803230F-3273-01F5-3F59-5115AD693DDB}"/>
              </a:ext>
            </a:extLst>
          </p:cNvPr>
          <p:cNvSpPr txBox="1"/>
          <p:nvPr/>
        </p:nvSpPr>
        <p:spPr>
          <a:xfrm>
            <a:off x="6096000" y="3157513"/>
            <a:ext cx="141118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Quantity</a:t>
            </a:r>
          </a:p>
        </p:txBody>
      </p:sp>
      <p:sp>
        <p:nvSpPr>
          <p:cNvPr id="15" name="TextBox 14">
            <a:extLst>
              <a:ext uri="{FF2B5EF4-FFF2-40B4-BE49-F238E27FC236}">
                <a16:creationId xmlns:a16="http://schemas.microsoft.com/office/drawing/2014/main" id="{28EDED50-BB6D-160C-DB59-255728F78DAC}"/>
              </a:ext>
            </a:extLst>
          </p:cNvPr>
          <p:cNvSpPr txBox="1"/>
          <p:nvPr/>
        </p:nvSpPr>
        <p:spPr>
          <a:xfrm>
            <a:off x="6236215" y="3901655"/>
            <a:ext cx="199997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Relationships</a:t>
            </a:r>
          </a:p>
        </p:txBody>
      </p:sp>
      <p:sp>
        <p:nvSpPr>
          <p:cNvPr id="16" name="TextBox 15">
            <a:extLst>
              <a:ext uri="{FF2B5EF4-FFF2-40B4-BE49-F238E27FC236}">
                <a16:creationId xmlns:a16="http://schemas.microsoft.com/office/drawing/2014/main" id="{639A1F9A-7AFF-58BB-A5D9-0ABB472F32E3}"/>
              </a:ext>
            </a:extLst>
          </p:cNvPr>
          <p:cNvSpPr txBox="1"/>
          <p:nvPr/>
        </p:nvSpPr>
        <p:spPr>
          <a:xfrm>
            <a:off x="4020011" y="4517812"/>
            <a:ext cx="243517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Representation </a:t>
            </a:r>
          </a:p>
        </p:txBody>
      </p:sp>
      <p:sp>
        <p:nvSpPr>
          <p:cNvPr id="17" name="TextBox 16">
            <a:extLst>
              <a:ext uri="{FF2B5EF4-FFF2-40B4-BE49-F238E27FC236}">
                <a16:creationId xmlns:a16="http://schemas.microsoft.com/office/drawing/2014/main" id="{8C1230DE-4A23-2C89-807C-3EB6F32C0902}"/>
              </a:ext>
            </a:extLst>
          </p:cNvPr>
          <p:cNvSpPr txBox="1"/>
          <p:nvPr/>
        </p:nvSpPr>
        <p:spPr>
          <a:xfrm>
            <a:off x="2678821" y="4549293"/>
            <a:ext cx="148798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Space</a:t>
            </a:r>
          </a:p>
        </p:txBody>
      </p:sp>
      <p:sp>
        <p:nvSpPr>
          <p:cNvPr id="18" name="TextBox 17">
            <a:extLst>
              <a:ext uri="{FF2B5EF4-FFF2-40B4-BE49-F238E27FC236}">
                <a16:creationId xmlns:a16="http://schemas.microsoft.com/office/drawing/2014/main" id="{7061CF04-C78C-A9CB-B506-0F4EE8A9275B}"/>
              </a:ext>
            </a:extLst>
          </p:cNvPr>
          <p:cNvSpPr txBox="1"/>
          <p:nvPr/>
        </p:nvSpPr>
        <p:spPr>
          <a:xfrm>
            <a:off x="6454128" y="4467244"/>
            <a:ext cx="141118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Systems </a:t>
            </a:r>
          </a:p>
        </p:txBody>
      </p:sp>
      <p:sp>
        <p:nvSpPr>
          <p:cNvPr id="19" name="TextBox 18">
            <a:extLst>
              <a:ext uri="{FF2B5EF4-FFF2-40B4-BE49-F238E27FC236}">
                <a16:creationId xmlns:a16="http://schemas.microsoft.com/office/drawing/2014/main" id="{1083EDB5-482E-F6C5-CC3D-823F61BBF001}"/>
              </a:ext>
            </a:extLst>
          </p:cNvPr>
          <p:cNvSpPr txBox="1"/>
          <p:nvPr/>
        </p:nvSpPr>
        <p:spPr>
          <a:xfrm>
            <a:off x="4305550" y="5030045"/>
            <a:ext cx="147518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Validity</a:t>
            </a:r>
          </a:p>
        </p:txBody>
      </p:sp>
      <p:sp>
        <p:nvSpPr>
          <p:cNvPr id="20" name="TextBox 19">
            <a:extLst>
              <a:ext uri="{FF2B5EF4-FFF2-40B4-BE49-F238E27FC236}">
                <a16:creationId xmlns:a16="http://schemas.microsoft.com/office/drawing/2014/main" id="{65292045-3EC2-E26D-9F50-C9B060CC497C}"/>
              </a:ext>
            </a:extLst>
          </p:cNvPr>
          <p:cNvSpPr txBox="1"/>
          <p:nvPr/>
        </p:nvSpPr>
        <p:spPr>
          <a:xfrm>
            <a:off x="6761737" y="1989181"/>
            <a:ext cx="239677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Simplification</a:t>
            </a:r>
          </a:p>
        </p:txBody>
      </p:sp>
      <p:sp>
        <p:nvSpPr>
          <p:cNvPr id="21" name="TextBox 20">
            <a:extLst>
              <a:ext uri="{FF2B5EF4-FFF2-40B4-BE49-F238E27FC236}">
                <a16:creationId xmlns:a16="http://schemas.microsoft.com/office/drawing/2014/main" id="{F85085AB-CD0F-2639-BE48-F359A58084FF}"/>
              </a:ext>
            </a:extLst>
          </p:cNvPr>
          <p:cNvSpPr txBox="1"/>
          <p:nvPr/>
        </p:nvSpPr>
        <p:spPr>
          <a:xfrm>
            <a:off x="8849361" y="2970149"/>
            <a:ext cx="105492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Form</a:t>
            </a:r>
          </a:p>
        </p:txBody>
      </p:sp>
      <p:pic>
        <p:nvPicPr>
          <p:cNvPr id="22" name="Audio 21">
            <a:hlinkClick r:id="" action="ppaction://media"/>
            <a:extLst>
              <a:ext uri="{FF2B5EF4-FFF2-40B4-BE49-F238E27FC236}">
                <a16:creationId xmlns:a16="http://schemas.microsoft.com/office/drawing/2014/main" id="{D312199A-BC16-4369-9822-5A0CA09D6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23" name="TextBox 22">
            <a:extLst>
              <a:ext uri="{FF2B5EF4-FFF2-40B4-BE49-F238E27FC236}">
                <a16:creationId xmlns:a16="http://schemas.microsoft.com/office/drawing/2014/main" id="{ABE12E24-9938-7698-4108-1FA86F61B1B1}"/>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extLst>
      <p:ext uri="{BB962C8B-B14F-4D97-AF65-F5344CB8AC3E}">
        <p14:creationId xmlns:p14="http://schemas.microsoft.com/office/powerpoint/2010/main" val="2593579020"/>
      </p:ext>
    </p:extLst>
  </p:cSld>
  <p:clrMapOvr>
    <a:masterClrMapping/>
  </p:clrMapOvr>
  <mc:AlternateContent xmlns:mc="http://schemas.openxmlformats.org/markup-compatibility/2006" xmlns:p14="http://schemas.microsoft.com/office/powerpoint/2010/main">
    <mc:Choice Requires="p14">
      <p:transition spd="slow" p14:dur="2000" advTm="67347"/>
    </mc:Choice>
    <mc:Fallback xmlns="">
      <p:transition spd="slow" advTm="67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19751-B0A4-40E6-8927-3B04357FFBD6}"/>
              </a:ext>
            </a:extLst>
          </p:cNvPr>
          <p:cNvPicPr>
            <a:picLocks noChangeAspect="1"/>
          </p:cNvPicPr>
          <p:nvPr/>
        </p:nvPicPr>
        <p:blipFill>
          <a:blip r:embed="rId5"/>
          <a:stretch>
            <a:fillRect/>
          </a:stretch>
        </p:blipFill>
        <p:spPr>
          <a:xfrm>
            <a:off x="425833" y="1060599"/>
            <a:ext cx="4802269" cy="4914136"/>
          </a:xfrm>
          <a:prstGeom prst="rect">
            <a:avLst/>
          </a:prstGeom>
        </p:spPr>
      </p:pic>
      <p:grpSp>
        <p:nvGrpSpPr>
          <p:cNvPr id="23" name="Group 22">
            <a:extLst>
              <a:ext uri="{FF2B5EF4-FFF2-40B4-BE49-F238E27FC236}">
                <a16:creationId xmlns:a16="http://schemas.microsoft.com/office/drawing/2014/main" id="{C28AAE05-94AA-4F83-929B-9191D8D9AED2}"/>
              </a:ext>
            </a:extLst>
          </p:cNvPr>
          <p:cNvGrpSpPr/>
          <p:nvPr/>
        </p:nvGrpSpPr>
        <p:grpSpPr>
          <a:xfrm>
            <a:off x="1606157" y="3211667"/>
            <a:ext cx="7890467" cy="1501541"/>
            <a:chOff x="2205597" y="2581747"/>
            <a:chExt cx="7890467" cy="1501541"/>
          </a:xfrm>
        </p:grpSpPr>
        <p:sp>
          <p:nvSpPr>
            <p:cNvPr id="6" name="Text Box 57">
              <a:extLst>
                <a:ext uri="{FF2B5EF4-FFF2-40B4-BE49-F238E27FC236}">
                  <a16:creationId xmlns:a16="http://schemas.microsoft.com/office/drawing/2014/main" id="{5AEE6FB5-86BA-44E5-A75D-A9CA2FFD2FED}"/>
                </a:ext>
              </a:extLst>
            </p:cNvPr>
            <p:cNvSpPr txBox="1"/>
            <p:nvPr/>
          </p:nvSpPr>
          <p:spPr>
            <a:xfrm>
              <a:off x="7360064" y="2581747"/>
              <a:ext cx="2736000" cy="612000"/>
            </a:xfrm>
            <a:prstGeom prst="rect">
              <a:avLst/>
            </a:prstGeom>
            <a:solidFill>
              <a:srgbClr val="CCFF99"/>
            </a:solidFill>
            <a:ln w="38100">
              <a:solidFill>
                <a:srgbClr val="00B05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00B050"/>
                    </a:solidFill>
                  </a:ln>
                  <a:solidFill>
                    <a:srgbClr val="92D050"/>
                  </a:solidFill>
                  <a:uLnTx/>
                  <a:uFillTx/>
                  <a:latin typeface="Calibri" panose="020F0502020204030204" pitchFamily="34" charset="0"/>
                  <a:ea typeface="Calibri" panose="020F0502020204030204" pitchFamily="34" charset="0"/>
                  <a:cs typeface="Calibri" panose="020F0502020204030204" pitchFamily="34" charset="0"/>
                </a:rPr>
                <a:t>Thinking with models</a:t>
              </a:r>
            </a:p>
          </p:txBody>
        </p:sp>
        <p:sp>
          <p:nvSpPr>
            <p:cNvPr id="14" name="Oval 13">
              <a:extLst>
                <a:ext uri="{FF2B5EF4-FFF2-40B4-BE49-F238E27FC236}">
                  <a16:creationId xmlns:a16="http://schemas.microsoft.com/office/drawing/2014/main" id="{A931F12E-B1F9-451A-BC17-230339F19C03}"/>
                </a:ext>
              </a:extLst>
            </p:cNvPr>
            <p:cNvSpPr/>
            <p:nvPr/>
          </p:nvSpPr>
          <p:spPr>
            <a:xfrm rot="19315976">
              <a:off x="2205597" y="2980428"/>
              <a:ext cx="553593" cy="11028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088DF6D5-33D1-4E0A-996A-ED9977405089}"/>
                </a:ext>
              </a:extLst>
            </p:cNvPr>
            <p:cNvCxnSpPr>
              <a:cxnSpLocks/>
              <a:endCxn id="6" idx="1"/>
            </p:cNvCxnSpPr>
            <p:nvPr/>
          </p:nvCxnSpPr>
          <p:spPr>
            <a:xfrm flipV="1">
              <a:off x="2935705" y="2887747"/>
              <a:ext cx="4424359" cy="731352"/>
            </a:xfrm>
            <a:prstGeom prst="straightConnector1">
              <a:avLst/>
            </a:prstGeom>
            <a:ln w="38100">
              <a:solidFill>
                <a:srgbClr val="00B05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24" name="Group 23">
            <a:extLst>
              <a:ext uri="{FF2B5EF4-FFF2-40B4-BE49-F238E27FC236}">
                <a16:creationId xmlns:a16="http://schemas.microsoft.com/office/drawing/2014/main" id="{49407A0D-691E-485E-87B5-43DC837E3C59}"/>
              </a:ext>
            </a:extLst>
          </p:cNvPr>
          <p:cNvGrpSpPr/>
          <p:nvPr/>
        </p:nvGrpSpPr>
        <p:grpSpPr>
          <a:xfrm>
            <a:off x="1976706" y="4046751"/>
            <a:ext cx="7299809" cy="2258207"/>
            <a:chOff x="2616786" y="3429565"/>
            <a:chExt cx="7299809" cy="2258207"/>
          </a:xfrm>
        </p:grpSpPr>
        <p:sp>
          <p:nvSpPr>
            <p:cNvPr id="7" name="Text Box 57">
              <a:extLst>
                <a:ext uri="{FF2B5EF4-FFF2-40B4-BE49-F238E27FC236}">
                  <a16:creationId xmlns:a16="http://schemas.microsoft.com/office/drawing/2014/main" id="{ABAD1705-A5DE-471E-807A-42A7B83EBC73}"/>
                </a:ext>
              </a:extLst>
            </p:cNvPr>
            <p:cNvSpPr txBox="1"/>
            <p:nvPr/>
          </p:nvSpPr>
          <p:spPr>
            <a:xfrm>
              <a:off x="7576595" y="5075772"/>
              <a:ext cx="2340000" cy="612000"/>
            </a:xfrm>
            <a:prstGeom prst="rect">
              <a:avLst/>
            </a:prstGeom>
            <a:solidFill>
              <a:srgbClr val="E3B6FC"/>
            </a:solidFill>
            <a:ln w="38100">
              <a:solidFill>
                <a:srgbClr val="7030A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7030A0"/>
                    </a:solidFill>
                  </a:ln>
                  <a:solidFill>
                    <a:srgbClr val="A568D2"/>
                  </a:solidFill>
                  <a:uLnTx/>
                  <a:uFillTx/>
                  <a:latin typeface="Calibri" panose="020F0502020204030204" pitchFamily="34" charset="0"/>
                  <a:ea typeface="Calibri" panose="020F0502020204030204" pitchFamily="34" charset="0"/>
                  <a:cs typeface="Calibri" panose="020F0502020204030204" pitchFamily="34" charset="0"/>
                </a:rPr>
                <a:t>Spatial reasoning</a:t>
              </a:r>
            </a:p>
          </p:txBody>
        </p:sp>
        <p:sp>
          <p:nvSpPr>
            <p:cNvPr id="11" name="Oval 10">
              <a:extLst>
                <a:ext uri="{FF2B5EF4-FFF2-40B4-BE49-F238E27FC236}">
                  <a16:creationId xmlns:a16="http://schemas.microsoft.com/office/drawing/2014/main" id="{D7E909DF-9D68-4413-A4B9-58681CD948A5}"/>
                </a:ext>
              </a:extLst>
            </p:cNvPr>
            <p:cNvSpPr/>
            <p:nvPr/>
          </p:nvSpPr>
          <p:spPr>
            <a:xfrm rot="14770039">
              <a:off x="3292428" y="2753923"/>
              <a:ext cx="731520" cy="208280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Arrow Connector 18">
              <a:extLst>
                <a:ext uri="{FF2B5EF4-FFF2-40B4-BE49-F238E27FC236}">
                  <a16:creationId xmlns:a16="http://schemas.microsoft.com/office/drawing/2014/main" id="{A42C4392-7A05-42BE-9DA8-C756BEF5AF07}"/>
                </a:ext>
              </a:extLst>
            </p:cNvPr>
            <p:cNvCxnSpPr>
              <a:cxnSpLocks/>
              <a:endCxn id="7" idx="1"/>
            </p:cNvCxnSpPr>
            <p:nvPr/>
          </p:nvCxnSpPr>
          <p:spPr>
            <a:xfrm>
              <a:off x="4277417" y="3853280"/>
              <a:ext cx="3299178" cy="1528492"/>
            </a:xfrm>
            <a:prstGeom prst="straightConnector1">
              <a:avLst/>
            </a:prstGeom>
            <a:ln w="38100">
              <a:solidFill>
                <a:srgbClr val="7030A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8" name="Group 7">
            <a:extLst>
              <a:ext uri="{FF2B5EF4-FFF2-40B4-BE49-F238E27FC236}">
                <a16:creationId xmlns:a16="http://schemas.microsoft.com/office/drawing/2014/main" id="{7D925ED6-F5B9-4C56-9435-FBDE1D1875EC}"/>
              </a:ext>
            </a:extLst>
          </p:cNvPr>
          <p:cNvGrpSpPr/>
          <p:nvPr/>
        </p:nvGrpSpPr>
        <p:grpSpPr>
          <a:xfrm>
            <a:off x="3255084" y="2042234"/>
            <a:ext cx="6291020" cy="2995011"/>
            <a:chOff x="3854524" y="1412314"/>
            <a:chExt cx="6291020" cy="2995011"/>
          </a:xfrm>
        </p:grpSpPr>
        <p:sp>
          <p:nvSpPr>
            <p:cNvPr id="9" name="Text Box 57">
              <a:extLst>
                <a:ext uri="{FF2B5EF4-FFF2-40B4-BE49-F238E27FC236}">
                  <a16:creationId xmlns:a16="http://schemas.microsoft.com/office/drawing/2014/main" id="{ADCF3B1D-8D0F-41D0-A72F-4561680DA800}"/>
                </a:ext>
              </a:extLst>
            </p:cNvPr>
            <p:cNvSpPr txBox="1"/>
            <p:nvPr/>
          </p:nvSpPr>
          <p:spPr>
            <a:xfrm>
              <a:off x="7481544" y="3795325"/>
              <a:ext cx="2664000" cy="612000"/>
            </a:xfrm>
            <a:prstGeom prst="rect">
              <a:avLst/>
            </a:prstGeom>
            <a:solidFill>
              <a:srgbClr val="FFCC99"/>
            </a:solidFill>
            <a:ln w="38100">
              <a:solidFill>
                <a:srgbClr val="C0000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C00000"/>
                    </a:solidFill>
                  </a:ln>
                  <a:solidFill>
                    <a:srgbClr val="EE6C6C"/>
                  </a:solidFill>
                  <a:uLnTx/>
                  <a:uFillTx/>
                  <a:latin typeface="Calibri" panose="020F0502020204030204" pitchFamily="34" charset="0"/>
                  <a:ea typeface="Calibri" panose="020F0502020204030204" pitchFamily="34" charset="0"/>
                  <a:cs typeface="Calibri" panose="020F0502020204030204" pitchFamily="34" charset="0"/>
                </a:rPr>
                <a:t>Reasoning with data</a:t>
              </a:r>
            </a:p>
          </p:txBody>
        </p:sp>
        <p:cxnSp>
          <p:nvCxnSpPr>
            <p:cNvPr id="18" name="Straight Arrow Connector 17">
              <a:extLst>
                <a:ext uri="{FF2B5EF4-FFF2-40B4-BE49-F238E27FC236}">
                  <a16:creationId xmlns:a16="http://schemas.microsoft.com/office/drawing/2014/main" id="{29CE0A2C-2362-4AC5-A84E-F17D7021DC06}"/>
                </a:ext>
              </a:extLst>
            </p:cNvPr>
            <p:cNvCxnSpPr>
              <a:cxnSpLocks/>
              <a:stCxn id="22" idx="5"/>
              <a:endCxn id="9" idx="1"/>
            </p:cNvCxnSpPr>
            <p:nvPr/>
          </p:nvCxnSpPr>
          <p:spPr>
            <a:xfrm>
              <a:off x="4781638" y="2851133"/>
              <a:ext cx="2699906" cy="1250192"/>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22" name="Oval 21">
              <a:extLst>
                <a:ext uri="{FF2B5EF4-FFF2-40B4-BE49-F238E27FC236}">
                  <a16:creationId xmlns:a16="http://schemas.microsoft.com/office/drawing/2014/main" id="{5B7EA66A-80CB-4831-B3B5-3AD114643D1C}"/>
                </a:ext>
              </a:extLst>
            </p:cNvPr>
            <p:cNvSpPr/>
            <p:nvPr/>
          </p:nvSpPr>
          <p:spPr>
            <a:xfrm rot="19837712">
              <a:off x="3854524" y="1412314"/>
              <a:ext cx="731520" cy="193745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D067BE87-8A60-44AF-A439-7301AA3B1355}"/>
              </a:ext>
            </a:extLst>
          </p:cNvPr>
          <p:cNvGrpSpPr/>
          <p:nvPr/>
        </p:nvGrpSpPr>
        <p:grpSpPr>
          <a:xfrm>
            <a:off x="1522031" y="1979649"/>
            <a:ext cx="8677955" cy="1920806"/>
            <a:chOff x="2121471" y="1349729"/>
            <a:chExt cx="8677955" cy="1920806"/>
          </a:xfrm>
        </p:grpSpPr>
        <p:cxnSp>
          <p:nvCxnSpPr>
            <p:cNvPr id="13" name="Straight Arrow Connector 12">
              <a:extLst>
                <a:ext uri="{FF2B5EF4-FFF2-40B4-BE49-F238E27FC236}">
                  <a16:creationId xmlns:a16="http://schemas.microsoft.com/office/drawing/2014/main" id="{65C7C1EB-2D40-4574-AE95-1CF79EB373E6}"/>
                </a:ext>
              </a:extLst>
            </p:cNvPr>
            <p:cNvCxnSpPr>
              <a:cxnSpLocks/>
              <a:endCxn id="4" idx="1"/>
            </p:cNvCxnSpPr>
            <p:nvPr/>
          </p:nvCxnSpPr>
          <p:spPr>
            <a:xfrm flipV="1">
              <a:off x="2935705" y="1661493"/>
              <a:ext cx="3517805" cy="617764"/>
            </a:xfrm>
            <a:prstGeom prst="straightConnector1">
              <a:avLst/>
            </a:prstGeom>
            <a:ln w="3810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17" name="Oval 16">
              <a:extLst>
                <a:ext uri="{FF2B5EF4-FFF2-40B4-BE49-F238E27FC236}">
                  <a16:creationId xmlns:a16="http://schemas.microsoft.com/office/drawing/2014/main" id="{2512B4A2-CFAD-4204-820D-46DE7B12C484}"/>
                </a:ext>
              </a:extLst>
            </p:cNvPr>
            <p:cNvSpPr/>
            <p:nvPr/>
          </p:nvSpPr>
          <p:spPr>
            <a:xfrm rot="1574354">
              <a:off x="2121471" y="1717190"/>
              <a:ext cx="731520" cy="1553345"/>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57">
              <a:extLst>
                <a:ext uri="{FF2B5EF4-FFF2-40B4-BE49-F238E27FC236}">
                  <a16:creationId xmlns:a16="http://schemas.microsoft.com/office/drawing/2014/main" id="{701BD9BC-2D9C-4689-BAC5-4897A83DC99D}"/>
                </a:ext>
              </a:extLst>
            </p:cNvPr>
            <p:cNvSpPr txBox="1"/>
            <p:nvPr/>
          </p:nvSpPr>
          <p:spPr>
            <a:xfrm>
              <a:off x="6453510" y="1349729"/>
              <a:ext cx="4345916" cy="623528"/>
            </a:xfrm>
            <a:prstGeom prst="rect">
              <a:avLst/>
            </a:prstGeom>
            <a:solidFill>
              <a:srgbClr val="FFFF99"/>
            </a:solidFill>
            <a:ln w="38100">
              <a:solidFill>
                <a:srgbClr val="C09200"/>
              </a:solidFill>
            </a:ln>
            <a:effectLst>
              <a:innerShdw blurRad="114300">
                <a:srgbClr val="7030A0"/>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C09200"/>
                    </a:solidFill>
                  </a:ln>
                  <a:solidFill>
                    <a:srgbClr val="FFC000"/>
                  </a:solidFill>
                  <a:uLnTx/>
                  <a:uFillTx/>
                  <a:latin typeface="Calibri" panose="020F0502020204030204" pitchFamily="34" charset="0"/>
                  <a:ea typeface="Calibri" panose="020F0502020204030204" pitchFamily="34" charset="0"/>
                  <a:cs typeface="Calibri" panose="020F0502020204030204" pitchFamily="34" charset="0"/>
                </a:rPr>
                <a:t>Numerical and abstract reasoning</a:t>
              </a:r>
            </a:p>
          </p:txBody>
        </p:sp>
      </p:grpSp>
      <p:sp>
        <p:nvSpPr>
          <p:cNvPr id="2" name="TextBox 1">
            <a:extLst>
              <a:ext uri="{FF2B5EF4-FFF2-40B4-BE49-F238E27FC236}">
                <a16:creationId xmlns:a16="http://schemas.microsoft.com/office/drawing/2014/main" id="{407DBDA3-D681-E516-99BD-4F5530A13889}"/>
              </a:ext>
            </a:extLst>
          </p:cNvPr>
          <p:cNvSpPr txBox="1"/>
          <p:nvPr/>
        </p:nvSpPr>
        <p:spPr>
          <a:xfrm>
            <a:off x="4053640" y="279575"/>
            <a:ext cx="726024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The branches of the MYP framework</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5DD1B2AC-A079-418B-BABC-18BB99A6D3A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B1C248EA-FB8F-B1CC-B0D2-B68419947F56}"/>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92835118"/>
      </p:ext>
    </p:extLst>
  </p:cSld>
  <p:clrMapOvr>
    <a:masterClrMapping/>
  </p:clrMapOvr>
  <mc:AlternateContent xmlns:mc="http://schemas.openxmlformats.org/markup-compatibility/2006" xmlns:p14="http://schemas.microsoft.com/office/powerpoint/2010/main">
    <mc:Choice Requires="p14">
      <p:transition spd="slow" p14:dur="2000" advTm="64445"/>
    </mc:Choice>
    <mc:Fallback xmlns="">
      <p:transition spd="slow" advTm="6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1B7FEF0-793C-FD83-20F4-59F54CDB8F58}"/>
              </a:ext>
            </a:extLst>
          </p:cNvPr>
          <p:cNvGrpSpPr/>
          <p:nvPr/>
        </p:nvGrpSpPr>
        <p:grpSpPr>
          <a:xfrm>
            <a:off x="5953424" y="228115"/>
            <a:ext cx="5865596" cy="6421874"/>
            <a:chOff x="5953424" y="228115"/>
            <a:chExt cx="5865596" cy="6421874"/>
          </a:xfrm>
        </p:grpSpPr>
        <p:sp>
          <p:nvSpPr>
            <p:cNvPr id="6" name="TextBox 5">
              <a:extLst>
                <a:ext uri="{FF2B5EF4-FFF2-40B4-BE49-F238E27FC236}">
                  <a16:creationId xmlns:a16="http://schemas.microsoft.com/office/drawing/2014/main" id="{6B0E7689-F025-CAA2-507C-65E3DA3D9624}"/>
                </a:ext>
              </a:extLst>
            </p:cNvPr>
            <p:cNvSpPr txBox="1"/>
            <p:nvPr/>
          </p:nvSpPr>
          <p:spPr>
            <a:xfrm>
              <a:off x="5953424" y="228115"/>
              <a:ext cx="5433262" cy="584775"/>
            </a:xfrm>
            <a:prstGeom prst="rect">
              <a:avLst/>
            </a:prstGeom>
            <a:noFill/>
          </p:spPr>
          <p:txBody>
            <a:bodyPr wrap="square">
              <a:spAutoFit/>
            </a:bodyPr>
            <a:lstStyle/>
            <a:p>
              <a:r>
                <a:rPr lang="en-US" sz="3200" b="1" dirty="0">
                  <a:solidFill>
                    <a:srgbClr val="F14124"/>
                  </a:solidFill>
                  <a:latin typeface="Calibri" panose="020F0502020204030204" pitchFamily="34" charset="0"/>
                  <a:ea typeface="Calibri" panose="020F0502020204030204" pitchFamily="34" charset="0"/>
                  <a:cs typeface="Calibri" panose="020F0502020204030204" pitchFamily="34" charset="0"/>
                </a:rPr>
                <a:t>MYP Mathematics Framework</a:t>
              </a:r>
            </a:p>
          </p:txBody>
        </p:sp>
        <p:sp>
          <p:nvSpPr>
            <p:cNvPr id="15" name="TextBox 14">
              <a:extLst>
                <a:ext uri="{FF2B5EF4-FFF2-40B4-BE49-F238E27FC236}">
                  <a16:creationId xmlns:a16="http://schemas.microsoft.com/office/drawing/2014/main" id="{06F3913F-6C7B-B306-4436-38A2390E2F05}"/>
                </a:ext>
              </a:extLst>
            </p:cNvPr>
            <p:cNvSpPr txBox="1"/>
            <p:nvPr/>
          </p:nvSpPr>
          <p:spPr>
            <a:xfrm>
              <a:off x="5953424" y="1633231"/>
              <a:ext cx="5865596" cy="5016758"/>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2060"/>
                  </a:solidFill>
                </a:rPr>
                <a:t>variability and randomness </a:t>
              </a:r>
            </a:p>
            <a:p>
              <a:pPr marL="285750" indent="-285750">
                <a:buFont typeface="Arial" panose="020B0604020202020204" pitchFamily="34" charset="0"/>
                <a:buChar char="•"/>
              </a:pPr>
              <a:r>
                <a:rPr lang="en-US" sz="2000" dirty="0">
                  <a:solidFill>
                    <a:srgbClr val="002060"/>
                  </a:solidFill>
                </a:rPr>
                <a:t>causation versus correlation </a:t>
              </a:r>
            </a:p>
            <a:p>
              <a:pPr marL="285750" indent="-285750">
                <a:buFont typeface="Arial" panose="020B0604020202020204" pitchFamily="34" charset="0"/>
                <a:buChar char="•"/>
              </a:pPr>
              <a:r>
                <a:rPr lang="en-US" sz="2000" dirty="0">
                  <a:solidFill>
                    <a:srgbClr val="002060"/>
                  </a:solidFill>
                </a:rPr>
                <a:t>inferences and informal inferential reasoning </a:t>
              </a:r>
            </a:p>
            <a:p>
              <a:pPr marL="285750" indent="-285750">
                <a:buFont typeface="Arial" panose="020B0604020202020204" pitchFamily="34" charset="0"/>
                <a:buChar char="•"/>
              </a:pPr>
              <a:r>
                <a:rPr lang="en-US" sz="2000" dirty="0">
                  <a:solidFill>
                    <a:srgbClr val="002060"/>
                  </a:solidFill>
                </a:rPr>
                <a:t>prediction and hypothesis testing </a:t>
              </a:r>
            </a:p>
            <a:p>
              <a:pPr marL="285750" indent="-285750">
                <a:buFont typeface="Arial" panose="020B0604020202020204" pitchFamily="34" charset="0"/>
                <a:buChar char="•"/>
              </a:pPr>
              <a:r>
                <a:rPr lang="en-US" sz="2000" dirty="0">
                  <a:solidFill>
                    <a:srgbClr val="002060"/>
                  </a:solidFill>
                </a:rPr>
                <a:t>sampling, resampling and aggregation </a:t>
              </a:r>
            </a:p>
            <a:p>
              <a:pPr marL="285750" indent="-285750">
                <a:buFont typeface="Arial" panose="020B0604020202020204" pitchFamily="34" charset="0"/>
                <a:buChar char="•"/>
              </a:pPr>
              <a:r>
                <a:rPr lang="en-US" sz="2000" dirty="0">
                  <a:solidFill>
                    <a:srgbClr val="002060"/>
                  </a:solidFill>
                </a:rPr>
                <a:t>the role of context in statistical inquiry </a:t>
              </a:r>
            </a:p>
            <a:p>
              <a:pPr marL="285750" indent="-285750">
                <a:buFont typeface="Arial" panose="020B0604020202020204" pitchFamily="34" charset="0"/>
                <a:buChar char="•"/>
              </a:pPr>
              <a:r>
                <a:rPr lang="en-US" sz="2000" dirty="0">
                  <a:solidFill>
                    <a:srgbClr val="002060"/>
                  </a:solidFill>
                </a:rPr>
                <a:t>the connection between purpose and utility</a:t>
              </a:r>
            </a:p>
            <a:p>
              <a:pPr marL="285750" indent="-285750">
                <a:buFont typeface="Arial" panose="020B0604020202020204" pitchFamily="34" charset="0"/>
                <a:buChar char="•"/>
              </a:pPr>
              <a:r>
                <a:rPr lang="en-US" sz="2000" dirty="0">
                  <a:solidFill>
                    <a:srgbClr val="002060"/>
                  </a:solidFill>
                </a:rPr>
                <a:t>outliers and how to separate the signal from the noise </a:t>
              </a:r>
            </a:p>
            <a:p>
              <a:pPr marL="285750" indent="-285750">
                <a:buFont typeface="Arial" panose="020B0604020202020204" pitchFamily="34" charset="0"/>
                <a:buChar char="•"/>
              </a:pPr>
              <a:r>
                <a:rPr lang="en-US" sz="2000" dirty="0">
                  <a:solidFill>
                    <a:srgbClr val="002060"/>
                  </a:solidFill>
                </a:rPr>
                <a:t>critical literacy in statistics, considering sources and evaluating techniques </a:t>
              </a:r>
            </a:p>
            <a:p>
              <a:pPr marL="285750" indent="-285750">
                <a:buFont typeface="Arial" panose="020B0604020202020204" pitchFamily="34" charset="0"/>
                <a:buChar char="•"/>
              </a:pPr>
              <a:r>
                <a:rPr lang="en-US" sz="2000" dirty="0">
                  <a:solidFill>
                    <a:srgbClr val="002060"/>
                  </a:solidFill>
                </a:rPr>
                <a:t>data distribution and how they can be </a:t>
              </a:r>
              <a:r>
                <a:rPr lang="en-US" sz="2000" dirty="0" err="1">
                  <a:solidFill>
                    <a:srgbClr val="002060"/>
                  </a:solidFill>
                </a:rPr>
                <a:t>analysed</a:t>
              </a:r>
              <a:r>
                <a:rPr lang="en-US" sz="2000" dirty="0">
                  <a:solidFill>
                    <a:srgbClr val="002060"/>
                  </a:solidFill>
                </a:rPr>
                <a:t> or compared </a:t>
              </a:r>
            </a:p>
            <a:p>
              <a:pPr marL="285750" indent="-285750">
                <a:buFont typeface="Arial" panose="020B0604020202020204" pitchFamily="34" charset="0"/>
                <a:buChar char="•"/>
              </a:pPr>
              <a:r>
                <a:rPr lang="en-US" sz="2000" dirty="0">
                  <a:solidFill>
                    <a:srgbClr val="002060"/>
                  </a:solidFill>
                </a:rPr>
                <a:t>the law of large numbers </a:t>
              </a:r>
            </a:p>
            <a:p>
              <a:pPr marL="285750" indent="-285750">
                <a:buFont typeface="Arial" panose="020B0604020202020204" pitchFamily="34" charset="0"/>
                <a:buChar char="•"/>
              </a:pPr>
              <a:r>
                <a:rPr lang="en-US" sz="2000" dirty="0">
                  <a:solidFill>
                    <a:srgbClr val="002060"/>
                  </a:solidFill>
                </a:rPr>
                <a:t>theoretical and experimental probabilities </a:t>
              </a:r>
            </a:p>
            <a:p>
              <a:pPr marL="285750" indent="-285750">
                <a:buFont typeface="Arial" panose="020B0604020202020204" pitchFamily="34" charset="0"/>
                <a:buChar char="•"/>
              </a:pPr>
              <a:r>
                <a:rPr lang="en-US" sz="2000" dirty="0">
                  <a:solidFill>
                    <a:srgbClr val="002060"/>
                  </a:solidFill>
                </a:rPr>
                <a:t>listing strategies.</a:t>
              </a:r>
            </a:p>
          </p:txBody>
        </p:sp>
        <p:sp>
          <p:nvSpPr>
            <p:cNvPr id="18" name="Text Box 57">
              <a:extLst>
                <a:ext uri="{FF2B5EF4-FFF2-40B4-BE49-F238E27FC236}">
                  <a16:creationId xmlns:a16="http://schemas.microsoft.com/office/drawing/2014/main" id="{7A6C1526-138F-3BE2-68AE-5F9E0CF4ACB4}"/>
                </a:ext>
              </a:extLst>
            </p:cNvPr>
            <p:cNvSpPr txBox="1"/>
            <p:nvPr/>
          </p:nvSpPr>
          <p:spPr>
            <a:xfrm>
              <a:off x="6096000" y="1001809"/>
              <a:ext cx="4297680" cy="457200"/>
            </a:xfrm>
            <a:prstGeom prst="rect">
              <a:avLst/>
            </a:prstGeom>
            <a:solidFill>
              <a:srgbClr val="FFCC99"/>
            </a:solidFill>
            <a:ln w="38100">
              <a:solidFill>
                <a:srgbClr val="C00000"/>
              </a:solidFill>
            </a:ln>
            <a:effectLst>
              <a:innerShdw blurRad="114300">
                <a:prstClr val="black"/>
              </a:inn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15000"/>
                </a:lnSpc>
                <a:spcBef>
                  <a:spcPts val="1200"/>
                </a:spcBef>
                <a:spcAft>
                  <a:spcPts val="0"/>
                </a:spcAft>
                <a:buClrTx/>
                <a:buSzTx/>
                <a:buFontTx/>
                <a:buNone/>
                <a:tabLst/>
                <a:defRPr/>
              </a:pPr>
              <a:r>
                <a:rPr kumimoji="0" lang="en-GB" sz="2200" i="0" u="none" strike="noStrike" kern="1200" cap="none" spc="0" normalizeH="0" baseline="0" noProof="0" dirty="0">
                  <a:ln w="11430">
                    <a:solidFill>
                      <a:srgbClr val="C00000"/>
                    </a:solidFill>
                  </a:ln>
                  <a:solidFill>
                    <a:srgbClr val="EE6C6C"/>
                  </a:solidFill>
                  <a:uLnTx/>
                  <a:uFillTx/>
                  <a:latin typeface="Calibri" panose="020F0502020204030204" pitchFamily="34" charset="0"/>
                  <a:ea typeface="Calibri" panose="020F0502020204030204" pitchFamily="34" charset="0"/>
                  <a:cs typeface="Calibri" panose="020F0502020204030204" pitchFamily="34" charset="0"/>
                </a:rPr>
                <a:t>Reasoning with data</a:t>
              </a:r>
            </a:p>
          </p:txBody>
        </p:sp>
      </p:grpSp>
      <p:grpSp>
        <p:nvGrpSpPr>
          <p:cNvPr id="8" name="Group 7">
            <a:extLst>
              <a:ext uri="{FF2B5EF4-FFF2-40B4-BE49-F238E27FC236}">
                <a16:creationId xmlns:a16="http://schemas.microsoft.com/office/drawing/2014/main" id="{1A9264AE-A196-B886-53F1-371FB2B8DCF1}"/>
              </a:ext>
            </a:extLst>
          </p:cNvPr>
          <p:cNvGrpSpPr/>
          <p:nvPr/>
        </p:nvGrpSpPr>
        <p:grpSpPr>
          <a:xfrm>
            <a:off x="276726" y="228115"/>
            <a:ext cx="5087966" cy="3976387"/>
            <a:chOff x="276726" y="228115"/>
            <a:chExt cx="5087966" cy="3976387"/>
          </a:xfrm>
        </p:grpSpPr>
        <p:sp>
          <p:nvSpPr>
            <p:cNvPr id="5" name="TextBox 4">
              <a:extLst>
                <a:ext uri="{FF2B5EF4-FFF2-40B4-BE49-F238E27FC236}">
                  <a16:creationId xmlns:a16="http://schemas.microsoft.com/office/drawing/2014/main" id="{3493FA5F-2BED-70A6-06CA-FDE140F3A451}"/>
                </a:ext>
              </a:extLst>
            </p:cNvPr>
            <p:cNvSpPr txBox="1"/>
            <p:nvPr/>
          </p:nvSpPr>
          <p:spPr>
            <a:xfrm>
              <a:off x="276727" y="228115"/>
              <a:ext cx="5087965" cy="584775"/>
            </a:xfrm>
            <a:prstGeom prst="rect">
              <a:avLst/>
            </a:prstGeom>
            <a:noFill/>
          </p:spPr>
          <p:txBody>
            <a:bodyPr wrap="square">
              <a:spAutoFit/>
            </a:bodyPr>
            <a:lstStyle/>
            <a:p>
              <a:r>
                <a:rPr lang="en-US" sz="3200" b="1" dirty="0">
                  <a:solidFill>
                    <a:srgbClr val="23ADBB"/>
                  </a:solidFill>
                </a:rPr>
                <a:t>Prior learning topics (AA/AI )</a:t>
              </a:r>
            </a:p>
          </p:txBody>
        </p:sp>
        <p:sp>
          <p:nvSpPr>
            <p:cNvPr id="13" name="TextBox 12">
              <a:extLst>
                <a:ext uri="{FF2B5EF4-FFF2-40B4-BE49-F238E27FC236}">
                  <a16:creationId xmlns:a16="http://schemas.microsoft.com/office/drawing/2014/main" id="{75986756-8BB6-B64D-DCBE-1F01DC355B98}"/>
                </a:ext>
              </a:extLst>
            </p:cNvPr>
            <p:cNvSpPr txBox="1"/>
            <p:nvPr/>
          </p:nvSpPr>
          <p:spPr>
            <a:xfrm>
              <a:off x="276726" y="1649957"/>
              <a:ext cx="5087965" cy="2554545"/>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2060"/>
                  </a:solidFill>
                </a:rPr>
                <a:t>The collection of data and its representation in bar charts, pie charts, pictograms, and line graphs </a:t>
              </a:r>
            </a:p>
            <a:p>
              <a:pPr marL="285750" indent="-285750">
                <a:buFont typeface="Arial" panose="020B0604020202020204" pitchFamily="34" charset="0"/>
                <a:buChar char="•"/>
              </a:pPr>
              <a:r>
                <a:rPr lang="en-US" sz="2000" dirty="0">
                  <a:solidFill>
                    <a:srgbClr val="002060"/>
                  </a:solidFill>
                </a:rPr>
                <a:t>Obtaining simple statistics from discrete data, including mean, median, mode, range </a:t>
              </a:r>
            </a:p>
            <a:p>
              <a:pPr marL="285750" indent="-285750">
                <a:buFont typeface="Arial" panose="020B0604020202020204" pitchFamily="34" charset="0"/>
                <a:buChar char="•"/>
              </a:pPr>
              <a:r>
                <a:rPr lang="en-US" sz="2000" dirty="0">
                  <a:solidFill>
                    <a:srgbClr val="002060"/>
                  </a:solidFill>
                </a:rPr>
                <a:t>Calculating probabilities of simple events </a:t>
              </a:r>
            </a:p>
            <a:p>
              <a:pPr marL="285750" indent="-285750">
                <a:buFont typeface="Arial" panose="020B0604020202020204" pitchFamily="34" charset="0"/>
                <a:buChar char="•"/>
              </a:pPr>
              <a:r>
                <a:rPr lang="en-US" sz="2000" dirty="0">
                  <a:solidFill>
                    <a:srgbClr val="002060"/>
                  </a:solidFill>
                </a:rPr>
                <a:t>Venn diagrams for sorting data </a:t>
              </a:r>
            </a:p>
            <a:p>
              <a:pPr marL="285750" indent="-285750">
                <a:buFont typeface="Arial" panose="020B0604020202020204" pitchFamily="34" charset="0"/>
                <a:buChar char="•"/>
              </a:pPr>
              <a:r>
                <a:rPr lang="en-US" sz="2000" dirty="0">
                  <a:solidFill>
                    <a:srgbClr val="002060"/>
                  </a:solidFill>
                </a:rPr>
                <a:t>Tree diagrams</a:t>
              </a:r>
            </a:p>
          </p:txBody>
        </p:sp>
        <p:sp>
          <p:nvSpPr>
            <p:cNvPr id="7" name="TextBox 6">
              <a:extLst>
                <a:ext uri="{FF2B5EF4-FFF2-40B4-BE49-F238E27FC236}">
                  <a16:creationId xmlns:a16="http://schemas.microsoft.com/office/drawing/2014/main" id="{106B91E2-7B30-04D8-D401-B45C9DFC00B6}"/>
                </a:ext>
              </a:extLst>
            </p:cNvPr>
            <p:cNvSpPr txBox="1"/>
            <p:nvPr/>
          </p:nvSpPr>
          <p:spPr>
            <a:xfrm>
              <a:off x="589280" y="1015979"/>
              <a:ext cx="4297680" cy="430887"/>
            </a:xfrm>
            <a:prstGeom prst="rect">
              <a:avLst/>
            </a:prstGeom>
            <a:solidFill>
              <a:srgbClr val="23ADBB">
                <a:alpha val="10196"/>
              </a:srgbClr>
            </a:solidFill>
            <a:ln w="38100">
              <a:solidFill>
                <a:srgbClr val="23ADBB"/>
              </a:solidFill>
            </a:ln>
          </p:spPr>
          <p:txBody>
            <a:bodyPr wrap="square" rtlCol="0">
              <a:spAutoFit/>
            </a:bodyPr>
            <a:lstStyle/>
            <a:p>
              <a:pPr algn="ctr"/>
              <a:r>
                <a:rPr lang="en-US" sz="2200" b="1" dirty="0">
                  <a:solidFill>
                    <a:srgbClr val="002060"/>
                  </a:solidFill>
                </a:rPr>
                <a:t>Statistics and probability</a:t>
              </a:r>
            </a:p>
          </p:txBody>
        </p:sp>
      </p:grpSp>
      <p:pic>
        <p:nvPicPr>
          <p:cNvPr id="2" name="Audio 1">
            <a:hlinkClick r:id="" action="ppaction://media"/>
            <a:extLst>
              <a:ext uri="{FF2B5EF4-FFF2-40B4-BE49-F238E27FC236}">
                <a16:creationId xmlns:a16="http://schemas.microsoft.com/office/drawing/2014/main" id="{1229F147-DDEA-42BE-940C-4EFA2EBD06B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
        <p:nvSpPr>
          <p:cNvPr id="3" name="TextBox 2">
            <a:extLst>
              <a:ext uri="{FF2B5EF4-FFF2-40B4-BE49-F238E27FC236}">
                <a16:creationId xmlns:a16="http://schemas.microsoft.com/office/drawing/2014/main" id="{62E2DA0B-20EB-BF72-A1EB-0CC45728FE9F}"/>
              </a:ext>
            </a:extLst>
          </p:cNvPr>
          <p:cNvSpPr txBox="1"/>
          <p:nvPr/>
        </p:nvSpPr>
        <p:spPr>
          <a:xfrm>
            <a:off x="62433" y="6520934"/>
            <a:ext cx="491294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Segoe Print" panose="02000600000000000000" pitchFamily="2" charset="0"/>
              </a:rPr>
              <a:t>Isabel Dykes &amp; Dimitra Milioni</a:t>
            </a:r>
          </a:p>
        </p:txBody>
      </p:sp>
    </p:spTree>
    <p:custDataLst>
      <p:tags r:id="rId1"/>
    </p:custDataLst>
    <p:extLst>
      <p:ext uri="{BB962C8B-B14F-4D97-AF65-F5344CB8AC3E}">
        <p14:creationId xmlns:p14="http://schemas.microsoft.com/office/powerpoint/2010/main" val="2703159544"/>
      </p:ext>
    </p:extLst>
  </p:cSld>
  <p:clrMapOvr>
    <a:masterClrMapping/>
  </p:clrMapOvr>
  <mc:AlternateContent xmlns:mc="http://schemas.openxmlformats.org/markup-compatibility/2006" xmlns:p14="http://schemas.microsoft.com/office/powerpoint/2010/main">
    <mc:Choice Requires="p14">
      <p:transition spd="slow" p14:dur="2000" advTm="29661"/>
    </mc:Choice>
    <mc:Fallback xmlns="">
      <p:transition spd="slow" advTm="29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1.5|12.7|15.1|15|16.8"/>
</p:tagLst>
</file>

<file path=ppt/tags/tag10.xml><?xml version="1.0" encoding="utf-8"?>
<p:tagLst xmlns:a="http://schemas.openxmlformats.org/drawingml/2006/main" xmlns:r="http://schemas.openxmlformats.org/officeDocument/2006/relationships" xmlns:p="http://schemas.openxmlformats.org/presentationml/2006/main">
  <p:tag name="TIMING" val="|2.9|1.8"/>
</p:tagLst>
</file>

<file path=ppt/tags/tag11.xml><?xml version="1.0" encoding="utf-8"?>
<p:tagLst xmlns:a="http://schemas.openxmlformats.org/drawingml/2006/main" xmlns:r="http://schemas.openxmlformats.org/officeDocument/2006/relationships" xmlns:p="http://schemas.openxmlformats.org/presentationml/2006/main">
  <p:tag name="TIMING" val="|7.9"/>
</p:tagLst>
</file>

<file path=ppt/tags/tag12.xml><?xml version="1.0" encoding="utf-8"?>
<p:tagLst xmlns:a="http://schemas.openxmlformats.org/drawingml/2006/main" xmlns:r="http://schemas.openxmlformats.org/officeDocument/2006/relationships" xmlns:p="http://schemas.openxmlformats.org/presentationml/2006/main">
  <p:tag name="TIMING" val="|5.6"/>
</p:tagLst>
</file>

<file path=ppt/tags/tag13.xml><?xml version="1.0" encoding="utf-8"?>
<p:tagLst xmlns:a="http://schemas.openxmlformats.org/drawingml/2006/main" xmlns:r="http://schemas.openxmlformats.org/officeDocument/2006/relationships" xmlns:p="http://schemas.openxmlformats.org/presentationml/2006/main">
  <p:tag name="TIMING" val="|4.7"/>
</p:tagLst>
</file>

<file path=ppt/tags/tag14.xml><?xml version="1.0" encoding="utf-8"?>
<p:tagLst xmlns:a="http://schemas.openxmlformats.org/drawingml/2006/main" xmlns:r="http://schemas.openxmlformats.org/officeDocument/2006/relationships" xmlns:p="http://schemas.openxmlformats.org/presentationml/2006/main">
  <p:tag name="TIMING" val="|2.9"/>
</p:tagLst>
</file>

<file path=ppt/tags/tag15.xml><?xml version="1.0" encoding="utf-8"?>
<p:tagLst xmlns:a="http://schemas.openxmlformats.org/drawingml/2006/main" xmlns:r="http://schemas.openxmlformats.org/officeDocument/2006/relationships" xmlns:p="http://schemas.openxmlformats.org/presentationml/2006/main">
  <p:tag name="TIMING" val="|7|2|2.2"/>
</p:tagLst>
</file>

<file path=ppt/tags/tag16.xml><?xml version="1.0" encoding="utf-8"?>
<p:tagLst xmlns:a="http://schemas.openxmlformats.org/drawingml/2006/main" xmlns:r="http://schemas.openxmlformats.org/officeDocument/2006/relationships" xmlns:p="http://schemas.openxmlformats.org/presentationml/2006/main">
  <p:tag name="TIMING" val="|1.9|1.6|1.5|24.2|34.5"/>
</p:tagLst>
</file>

<file path=ppt/tags/tag17.xml><?xml version="1.0" encoding="utf-8"?>
<p:tagLst xmlns:a="http://schemas.openxmlformats.org/drawingml/2006/main" xmlns:r="http://schemas.openxmlformats.org/officeDocument/2006/relationships" xmlns:p="http://schemas.openxmlformats.org/presentationml/2006/main">
  <p:tag name="TIMING" val="|1.9"/>
</p:tagLst>
</file>

<file path=ppt/tags/tag2.xml><?xml version="1.0" encoding="utf-8"?>
<p:tagLst xmlns:a="http://schemas.openxmlformats.org/drawingml/2006/main" xmlns:r="http://schemas.openxmlformats.org/officeDocument/2006/relationships" xmlns:p="http://schemas.openxmlformats.org/presentationml/2006/main">
  <p:tag name="TIMING" val="|11.2|1.2|1.2|1.4|1.6|1.3"/>
</p:tagLst>
</file>

<file path=ppt/tags/tag3.xml><?xml version="1.0" encoding="utf-8"?>
<p:tagLst xmlns:a="http://schemas.openxmlformats.org/drawingml/2006/main" xmlns:r="http://schemas.openxmlformats.org/officeDocument/2006/relationships" xmlns:p="http://schemas.openxmlformats.org/presentationml/2006/main">
  <p:tag name="TIMING" val="|1.5|1.4|1.6|1.5|1.7|1.7"/>
</p:tagLst>
</file>

<file path=ppt/tags/tag4.xml><?xml version="1.0" encoding="utf-8"?>
<p:tagLst xmlns:a="http://schemas.openxmlformats.org/drawingml/2006/main" xmlns:r="http://schemas.openxmlformats.org/officeDocument/2006/relationships" xmlns:p="http://schemas.openxmlformats.org/presentationml/2006/main">
  <p:tag name="TIMING" val="|18.6|1.6|1.5|1.4"/>
</p:tagLst>
</file>

<file path=ppt/tags/tag5.xml><?xml version="1.0" encoding="utf-8"?>
<p:tagLst xmlns:a="http://schemas.openxmlformats.org/drawingml/2006/main" xmlns:r="http://schemas.openxmlformats.org/officeDocument/2006/relationships" xmlns:p="http://schemas.openxmlformats.org/presentationml/2006/main">
  <p:tag name="TIMING" val="|9.2"/>
</p:tagLst>
</file>

<file path=ppt/tags/tag6.xml><?xml version="1.0" encoding="utf-8"?>
<p:tagLst xmlns:a="http://schemas.openxmlformats.org/drawingml/2006/main" xmlns:r="http://schemas.openxmlformats.org/officeDocument/2006/relationships" xmlns:p="http://schemas.openxmlformats.org/presentationml/2006/main">
  <p:tag name="TIMING" val="|10.9"/>
</p:tagLst>
</file>

<file path=ppt/tags/tag7.xml><?xml version="1.0" encoding="utf-8"?>
<p:tagLst xmlns:a="http://schemas.openxmlformats.org/drawingml/2006/main" xmlns:r="http://schemas.openxmlformats.org/officeDocument/2006/relationships" xmlns:p="http://schemas.openxmlformats.org/presentationml/2006/main">
  <p:tag name="TIMING" val="|6.4|6.3"/>
</p:tagLst>
</file>

<file path=ppt/tags/tag8.xml><?xml version="1.0" encoding="utf-8"?>
<p:tagLst xmlns:a="http://schemas.openxmlformats.org/drawingml/2006/main" xmlns:r="http://schemas.openxmlformats.org/officeDocument/2006/relationships" xmlns:p="http://schemas.openxmlformats.org/presentationml/2006/main">
  <p:tag name="TIMING" val="|11.8"/>
</p:tagLst>
</file>

<file path=ppt/tags/tag9.xml><?xml version="1.0" encoding="utf-8"?>
<p:tagLst xmlns:a="http://schemas.openxmlformats.org/drawingml/2006/main" xmlns:r="http://schemas.openxmlformats.org/officeDocument/2006/relationships" xmlns:p="http://schemas.openxmlformats.org/presentationml/2006/main">
  <p:tag name="TIMING" val="|7|1.4|1.5|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Sidekick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dekick theme" id="{C4D590CD-F909-F44B-8687-455883549C75}" vid="{C642DEA5-1A3B-7B4C-A4D7-225F00870E8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28760</TotalTime>
  <Words>3162</Words>
  <Application>Microsoft Office PowerPoint</Application>
  <PresentationFormat>Widescreen</PresentationFormat>
  <Paragraphs>478</Paragraphs>
  <Slides>27</Slides>
  <Notes>2</Notes>
  <HiddenSlides>0</HiddenSlides>
  <MMClips>27</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27</vt:i4>
      </vt:variant>
    </vt:vector>
  </HeadingPairs>
  <TitlesOfParts>
    <vt:vector size="35" baseType="lpstr">
      <vt:lpstr>Arial</vt:lpstr>
      <vt:lpstr>Calibri</vt:lpstr>
      <vt:lpstr>Calibri Light</vt:lpstr>
      <vt:lpstr>Segoe Print</vt:lpstr>
      <vt:lpstr>Office Theme</vt:lpstr>
      <vt:lpstr>1_Office Theme</vt:lpstr>
      <vt:lpstr>Sidekick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Dimitra Milioni</dc:creator>
  <cp:lastModifiedBy>Dimitra Milioni</cp:lastModifiedBy>
  <cp:revision>44</cp:revision>
  <dcterms:created xsi:type="dcterms:W3CDTF">2023-02-10T19:15:04Z</dcterms:created>
  <dcterms:modified xsi:type="dcterms:W3CDTF">2025-05-21T16:51:53Z</dcterms:modified>
</cp:coreProperties>
</file>